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6"/>
  </p:notesMasterIdLst>
  <p:handoutMasterIdLst>
    <p:handoutMasterId r:id="rId37"/>
  </p:handoutMasterIdLst>
  <p:sldIdLst>
    <p:sldId id="264" r:id="rId6"/>
    <p:sldId id="262" r:id="rId7"/>
    <p:sldId id="370" r:id="rId8"/>
    <p:sldId id="377" r:id="rId9"/>
    <p:sldId id="371" r:id="rId10"/>
    <p:sldId id="372" r:id="rId11"/>
    <p:sldId id="392" r:id="rId12"/>
    <p:sldId id="415" r:id="rId13"/>
    <p:sldId id="410" r:id="rId14"/>
    <p:sldId id="356" r:id="rId15"/>
    <p:sldId id="299" r:id="rId16"/>
    <p:sldId id="332" r:id="rId17"/>
    <p:sldId id="397" r:id="rId18"/>
    <p:sldId id="286" r:id="rId19"/>
    <p:sldId id="312" r:id="rId20"/>
    <p:sldId id="314" r:id="rId21"/>
    <p:sldId id="398" r:id="rId22"/>
    <p:sldId id="399" r:id="rId23"/>
    <p:sldId id="414" r:id="rId24"/>
    <p:sldId id="387" r:id="rId25"/>
    <p:sldId id="382" r:id="rId26"/>
    <p:sldId id="383" r:id="rId27"/>
    <p:sldId id="385" r:id="rId28"/>
    <p:sldId id="416" r:id="rId29"/>
    <p:sldId id="386" r:id="rId30"/>
    <p:sldId id="388" r:id="rId31"/>
    <p:sldId id="389" r:id="rId32"/>
    <p:sldId id="390" r:id="rId33"/>
    <p:sldId id="417" r:id="rId34"/>
    <p:sldId id="261"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3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5C424F-0716-D947-BC73-DFD00CE8DA39}" v="97" dt="2021-01-31T00:11:00.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8363"/>
  </p:normalViewPr>
  <p:slideViewPr>
    <p:cSldViewPr snapToGrid="0" snapToObjects="1">
      <p:cViewPr varScale="1">
        <p:scale>
          <a:sx n="101" d="100"/>
          <a:sy n="101" d="100"/>
        </p:scale>
        <p:origin x="1960"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3D1C16-E2D5-C84F-BB27-AE2950A5F367}" type="datetimeFigureOut">
              <a:rPr lang="en-US" smtClean="0"/>
              <a:pPr/>
              <a:t>1/30/21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715C2E-DF67-DC48-8BE8-E976EE2ED3B8}"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16C4A8-B765-154D-8D04-7205DD7CB4FE}" type="datetimeFigureOut">
              <a:rPr lang="en-US" smtClean="0"/>
              <a:pPr/>
              <a:t>1/30/21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28A991-3853-F746-9C59-A7A68DCD8113}"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8A991-3853-F746-9C59-A7A68DCD8113}" type="slidenum">
              <a:rPr lang="en-US" smtClean="0"/>
              <a:pPr/>
              <a:t>2</a:t>
            </a:fld>
            <a:endParaRPr lang="en-US"/>
          </a:p>
        </p:txBody>
      </p:sp>
    </p:spTree>
    <p:extLst>
      <p:ext uri="{BB962C8B-B14F-4D97-AF65-F5344CB8AC3E}">
        <p14:creationId xmlns:p14="http://schemas.microsoft.com/office/powerpoint/2010/main" val="1766462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28A991-3853-F746-9C59-A7A68DCD8113}" type="slidenum">
              <a:rPr lang="en-US" smtClean="0"/>
              <a:pPr/>
              <a:t>21</a:t>
            </a:fld>
            <a:endParaRPr lang="en-US"/>
          </a:p>
        </p:txBody>
      </p:sp>
    </p:spTree>
    <p:extLst>
      <p:ext uri="{BB962C8B-B14F-4D97-AF65-F5344CB8AC3E}">
        <p14:creationId xmlns:p14="http://schemas.microsoft.com/office/powerpoint/2010/main" val="4147221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t>
            </a:r>
            <a:r>
              <a:rPr lang="en-US" b="0"/>
              <a:t> Community-led monitoring can include activities designed to assess the acceptability, accessibility, affordability, quality of services, and client satisfaction. It can also include documenting the impact of punitive laws and policies as well as experiences of stigma, discrimination, coercion, blackmail, and violence on the way to and/or at HIV service organizations and clinics.</a:t>
            </a:r>
          </a:p>
          <a:p>
            <a:endParaRPr lang="en-US"/>
          </a:p>
        </p:txBody>
      </p:sp>
      <p:sp>
        <p:nvSpPr>
          <p:cNvPr id="4" name="Slide Number Placeholder 3"/>
          <p:cNvSpPr>
            <a:spLocks noGrp="1"/>
          </p:cNvSpPr>
          <p:nvPr>
            <p:ph type="sldNum" sz="quarter" idx="5"/>
          </p:nvPr>
        </p:nvSpPr>
        <p:spPr/>
        <p:txBody>
          <a:bodyPr/>
          <a:lstStyle/>
          <a:p>
            <a:fld id="{9728A991-3853-F746-9C59-A7A68DCD8113}" type="slidenum">
              <a:rPr lang="en-US" smtClean="0"/>
              <a:pPr/>
              <a:t>22</a:t>
            </a:fld>
            <a:endParaRPr lang="en-US"/>
          </a:p>
        </p:txBody>
      </p:sp>
    </p:spTree>
    <p:extLst>
      <p:ext uri="{BB962C8B-B14F-4D97-AF65-F5344CB8AC3E}">
        <p14:creationId xmlns:p14="http://schemas.microsoft.com/office/powerpoint/2010/main" val="1073150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his would be a good way to make country programs more ambitious. And although funding is generally expected to remain flat across countries and regions, PEPFAR country teams can also this year submit proposals that include a request for additional funds to support supplementary programs. </a:t>
            </a:r>
            <a:endParaRPr lang="en-US" dirty="0"/>
          </a:p>
        </p:txBody>
      </p:sp>
      <p:sp>
        <p:nvSpPr>
          <p:cNvPr id="4" name="Slide Number Placeholder 3"/>
          <p:cNvSpPr>
            <a:spLocks noGrp="1"/>
          </p:cNvSpPr>
          <p:nvPr>
            <p:ph type="sldNum" sz="quarter" idx="5"/>
          </p:nvPr>
        </p:nvSpPr>
        <p:spPr/>
        <p:txBody>
          <a:bodyPr/>
          <a:lstStyle/>
          <a:p>
            <a:fld id="{9728A991-3853-F746-9C59-A7A68DCD8113}" type="slidenum">
              <a:rPr lang="en-US" smtClean="0"/>
              <a:pPr/>
              <a:t>23</a:t>
            </a:fld>
            <a:endParaRPr lang="en-US"/>
          </a:p>
        </p:txBody>
      </p:sp>
    </p:spTree>
    <p:extLst>
      <p:ext uri="{BB962C8B-B14F-4D97-AF65-F5344CB8AC3E}">
        <p14:creationId xmlns:p14="http://schemas.microsoft.com/office/powerpoint/2010/main" val="634552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his would be a good way to make country programs more ambitious. And although funding is generally expected to remain flat across countries and regions, PEPFAR country teams can also this year submit proposals that include a request for additional funds to support supplementary programs. </a:t>
            </a:r>
            <a:endParaRPr lang="en-US" dirty="0"/>
          </a:p>
        </p:txBody>
      </p:sp>
      <p:sp>
        <p:nvSpPr>
          <p:cNvPr id="4" name="Slide Number Placeholder 3"/>
          <p:cNvSpPr>
            <a:spLocks noGrp="1"/>
          </p:cNvSpPr>
          <p:nvPr>
            <p:ph type="sldNum" sz="quarter" idx="5"/>
          </p:nvPr>
        </p:nvSpPr>
        <p:spPr/>
        <p:txBody>
          <a:bodyPr/>
          <a:lstStyle/>
          <a:p>
            <a:fld id="{9728A991-3853-F746-9C59-A7A68DCD8113}" type="slidenum">
              <a:rPr lang="en-US" smtClean="0"/>
              <a:pPr/>
              <a:t>24</a:t>
            </a:fld>
            <a:endParaRPr lang="en-US"/>
          </a:p>
        </p:txBody>
      </p:sp>
    </p:spTree>
    <p:extLst>
      <p:ext uri="{BB962C8B-B14F-4D97-AF65-F5344CB8AC3E}">
        <p14:creationId xmlns:p14="http://schemas.microsoft.com/office/powerpoint/2010/main" val="195468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a:t>
            </a:r>
            <a:endParaRPr lang="en-US"/>
          </a:p>
        </p:txBody>
      </p:sp>
      <p:sp>
        <p:nvSpPr>
          <p:cNvPr id="4" name="Slide Number Placeholder 3"/>
          <p:cNvSpPr>
            <a:spLocks noGrp="1"/>
          </p:cNvSpPr>
          <p:nvPr>
            <p:ph type="sldNum" sz="quarter" idx="5"/>
          </p:nvPr>
        </p:nvSpPr>
        <p:spPr/>
        <p:txBody>
          <a:bodyPr/>
          <a:lstStyle/>
          <a:p>
            <a:fld id="{9728A991-3853-F746-9C59-A7A68DCD8113}" type="slidenum">
              <a:rPr lang="en-US" smtClean="0"/>
              <a:pPr/>
              <a:t>25</a:t>
            </a:fld>
            <a:endParaRPr lang="en-US"/>
          </a:p>
        </p:txBody>
      </p:sp>
    </p:spTree>
    <p:extLst>
      <p:ext uri="{BB962C8B-B14F-4D97-AF65-F5344CB8AC3E}">
        <p14:creationId xmlns:p14="http://schemas.microsoft.com/office/powerpoint/2010/main" val="905859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28A991-3853-F746-9C59-A7A68DCD8113}" type="slidenum">
              <a:rPr lang="en-US" smtClean="0"/>
              <a:pPr/>
              <a:t>26</a:t>
            </a:fld>
            <a:endParaRPr lang="en-US"/>
          </a:p>
        </p:txBody>
      </p:sp>
    </p:spTree>
    <p:extLst>
      <p:ext uri="{BB962C8B-B14F-4D97-AF65-F5344CB8AC3E}">
        <p14:creationId xmlns:p14="http://schemas.microsoft.com/office/powerpoint/2010/main" val="3988079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9728A991-3853-F746-9C59-A7A68DCD8113}" type="slidenum">
              <a:rPr lang="en-US" smtClean="0"/>
              <a:pPr/>
              <a:t>27</a:t>
            </a:fld>
            <a:endParaRPr lang="en-US"/>
          </a:p>
        </p:txBody>
      </p:sp>
    </p:spTree>
    <p:extLst>
      <p:ext uri="{BB962C8B-B14F-4D97-AF65-F5344CB8AC3E}">
        <p14:creationId xmlns:p14="http://schemas.microsoft.com/office/powerpoint/2010/main" val="212836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9728A991-3853-F746-9C59-A7A68DCD8113}" type="slidenum">
              <a:rPr lang="en-US" smtClean="0"/>
              <a:pPr/>
              <a:t>28</a:t>
            </a:fld>
            <a:endParaRPr lang="en-US"/>
          </a:p>
        </p:txBody>
      </p:sp>
    </p:spTree>
    <p:extLst>
      <p:ext uri="{BB962C8B-B14F-4D97-AF65-F5344CB8AC3E}">
        <p14:creationId xmlns:p14="http://schemas.microsoft.com/office/powerpoint/2010/main" val="144575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U.S. President’s Emergency Plan for AIDS Relief (PEPFAR) is the world’s largest bilateral health program solely dedicated to combating a single disease. PEPFAR funding has amounted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 more than US$90 billion dollars to date, including US$6.9 billion for fiscal year 2020 (both of these figures include the U.S. contribution to the Global Fund to Fight AIDS, TB and Malaria,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where the U.S. is the single largest donor nation).1</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U.S. President’s Emergency Plan for AIDS Relief (PEPFAR) is the largest source of funding for the HIV response globally, with most funding focused in Sub-Saharan Africa, Haiti, and in smaller regional programs in Asia, the Caribbean, and Latin America. PEPFAR is often the largest single source of money for HIV—often larger than the Global Fund and more than government in some countries. In other countries, PEPFAR provides smaller portions of total funding, but often for services that no other funding support including key populations funding. </a:t>
            </a:r>
            <a:endParaRPr lang="en-US" b="1" dirty="0"/>
          </a:p>
        </p:txBody>
      </p:sp>
      <p:sp>
        <p:nvSpPr>
          <p:cNvPr id="4" name="Slide Number Placeholder 3"/>
          <p:cNvSpPr>
            <a:spLocks noGrp="1"/>
          </p:cNvSpPr>
          <p:nvPr>
            <p:ph type="sldNum" sz="quarter" idx="5"/>
          </p:nvPr>
        </p:nvSpPr>
        <p:spPr/>
        <p:txBody>
          <a:bodyPr/>
          <a:lstStyle/>
          <a:p>
            <a:fld id="{9728A991-3853-F746-9C59-A7A68DCD8113}" type="slidenum">
              <a:rPr lang="en-US" smtClean="0"/>
              <a:pPr/>
              <a:t>3</a:t>
            </a:fld>
            <a:endParaRPr lang="en-US"/>
          </a:p>
        </p:txBody>
      </p:sp>
    </p:spTree>
    <p:extLst>
      <p:ext uri="{BB962C8B-B14F-4D97-AF65-F5344CB8AC3E}">
        <p14:creationId xmlns:p14="http://schemas.microsoft.com/office/powerpoint/2010/main" val="232075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28A991-3853-F746-9C59-A7A68DCD8113}" type="slidenum">
              <a:rPr lang="en-US" smtClean="0"/>
              <a:pPr/>
              <a:t>4</a:t>
            </a:fld>
            <a:endParaRPr lang="en-US"/>
          </a:p>
        </p:txBody>
      </p:sp>
    </p:spTree>
    <p:extLst>
      <p:ext uri="{BB962C8B-B14F-4D97-AF65-F5344CB8AC3E}">
        <p14:creationId xmlns:p14="http://schemas.microsoft.com/office/powerpoint/2010/main" val="4203790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critical that selected communities and civil society activists are authentically and meaningfully involved in the process in order to ensure that PEPFAR funding is used in accordance with community needs. </a:t>
            </a:r>
          </a:p>
          <a:p>
            <a:endParaRPr lang="en-US" dirty="0"/>
          </a:p>
          <a:p>
            <a:endParaRPr lang="en-US" dirty="0"/>
          </a:p>
        </p:txBody>
      </p:sp>
      <p:sp>
        <p:nvSpPr>
          <p:cNvPr id="4" name="Slide Number Placeholder 3"/>
          <p:cNvSpPr>
            <a:spLocks noGrp="1"/>
          </p:cNvSpPr>
          <p:nvPr>
            <p:ph type="sldNum" sz="quarter" idx="5"/>
          </p:nvPr>
        </p:nvSpPr>
        <p:spPr/>
        <p:txBody>
          <a:bodyPr/>
          <a:lstStyle/>
          <a:p>
            <a:fld id="{9728A991-3853-F746-9C59-A7A68DCD8113}" type="slidenum">
              <a:rPr lang="en-US" smtClean="0"/>
              <a:pPr/>
              <a:t>5</a:t>
            </a:fld>
            <a:endParaRPr lang="en-US"/>
          </a:p>
        </p:txBody>
      </p:sp>
    </p:spTree>
    <p:extLst>
      <p:ext uri="{BB962C8B-B14F-4D97-AF65-F5344CB8AC3E}">
        <p14:creationId xmlns:p14="http://schemas.microsoft.com/office/powerpoint/2010/main" val="195651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2"/>
                </a:solidFill>
              </a:rPr>
              <a:t>Enduring lack of access/funding to services due to stigma, discrimination, criminalization and violence results in large drop offs  regarding access to test, </a:t>
            </a:r>
            <a:r>
              <a:rPr lang="en-US" sz="1200" b="0" dirty="0" err="1">
                <a:solidFill>
                  <a:schemeClr val="tx2"/>
                </a:solidFill>
              </a:rPr>
              <a:t>treatement</a:t>
            </a:r>
            <a:r>
              <a:rPr lang="en-US" sz="1200" b="0" dirty="0">
                <a:solidFill>
                  <a:schemeClr val="tx2"/>
                </a:solidFill>
              </a:rPr>
              <a:t> and care</a:t>
            </a:r>
            <a:endParaRPr lang="en-US" sz="1200" b="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728A991-3853-F746-9C59-A7A68DCD8113}" type="slidenum">
              <a:rPr lang="en-US" smtClean="0"/>
              <a:pPr/>
              <a:t>6</a:t>
            </a:fld>
            <a:endParaRPr lang="en-US"/>
          </a:p>
        </p:txBody>
      </p:sp>
    </p:spTree>
    <p:extLst>
      <p:ext uri="{BB962C8B-B14F-4D97-AF65-F5344CB8AC3E}">
        <p14:creationId xmlns:p14="http://schemas.microsoft.com/office/powerpoint/2010/main" val="328622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populations and their allies have spent years advocating for the meaningful inclusion of KP priorities in PEPFAR decision-making processes, prevention programs, and in legislation passed in the U.S. Congress that provide PEPFAR funding (the initial law operationalizing PEPFAR, then an unprecedented commitment to combat HIV around the world, made no mention whatsoever of gay men or other men who have sex with men). COPs are long and detailed documents so it is important to review them carefully to determine commitments and gaps with regard to KP priorities. Sometimes there will be a dedicated KP section. At other times, KPs are referenced under different sections including prevention, testing, treatment, </a:t>
            </a:r>
            <a:r>
              <a:rPr lang="en-US" dirty="0" err="1"/>
              <a:t>PrEP</a:t>
            </a:r>
            <a:r>
              <a:rPr lang="en-US" dirty="0"/>
              <a:t>, and so on. </a:t>
            </a:r>
          </a:p>
          <a:p>
            <a:endParaRPr lang="en-US" dirty="0"/>
          </a:p>
          <a:p>
            <a:endParaRPr lang="en-US" dirty="0"/>
          </a:p>
        </p:txBody>
      </p:sp>
      <p:sp>
        <p:nvSpPr>
          <p:cNvPr id="4" name="Slide Number Placeholder 3"/>
          <p:cNvSpPr>
            <a:spLocks noGrp="1"/>
          </p:cNvSpPr>
          <p:nvPr>
            <p:ph type="sldNum" sz="quarter" idx="5"/>
          </p:nvPr>
        </p:nvSpPr>
        <p:spPr/>
        <p:txBody>
          <a:bodyPr/>
          <a:lstStyle/>
          <a:p>
            <a:fld id="{9728A991-3853-F746-9C59-A7A68DCD8113}" type="slidenum">
              <a:rPr lang="en-US" smtClean="0"/>
              <a:pPr/>
              <a:t>7</a:t>
            </a:fld>
            <a:endParaRPr lang="en-US"/>
          </a:p>
        </p:txBody>
      </p:sp>
    </p:spTree>
    <p:extLst>
      <p:ext uri="{BB962C8B-B14F-4D97-AF65-F5344CB8AC3E}">
        <p14:creationId xmlns:p14="http://schemas.microsoft.com/office/powerpoint/2010/main" val="63063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what is the minimum package of services and activities to include in a comprehensive program for gay and bisexual men</a:t>
            </a:r>
          </a:p>
        </p:txBody>
      </p:sp>
      <p:sp>
        <p:nvSpPr>
          <p:cNvPr id="4" name="Slide Number Placeholder 3"/>
          <p:cNvSpPr>
            <a:spLocks noGrp="1"/>
          </p:cNvSpPr>
          <p:nvPr>
            <p:ph type="sldNum" sz="quarter" idx="5"/>
          </p:nvPr>
        </p:nvSpPr>
        <p:spPr/>
        <p:txBody>
          <a:bodyPr/>
          <a:lstStyle/>
          <a:p>
            <a:fld id="{9728A991-3853-F746-9C59-A7A68DCD8113}" type="slidenum">
              <a:rPr lang="en-US" smtClean="0"/>
              <a:pPr/>
              <a:t>10</a:t>
            </a:fld>
            <a:endParaRPr lang="en-US"/>
          </a:p>
        </p:txBody>
      </p:sp>
    </p:spTree>
    <p:extLst>
      <p:ext uri="{BB962C8B-B14F-4D97-AF65-F5344CB8AC3E}">
        <p14:creationId xmlns:p14="http://schemas.microsoft.com/office/powerpoint/2010/main" val="2131921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solidFill>
                  <a:schemeClr val="tx2"/>
                </a:solidFill>
              </a:rPr>
              <a:t>MISMIT : Based on WHO’s 2011 </a:t>
            </a:r>
            <a:r>
              <a:rPr lang="en-US" sz="1200" i="1" dirty="0">
                <a:solidFill>
                  <a:schemeClr val="tx2"/>
                </a:solidFill>
              </a:rPr>
              <a:t>Guidelines for HIV and STI Prevention and Treatment Among MSM</a:t>
            </a:r>
            <a:r>
              <a:rPr lang="en-US" sz="1200" dirty="0">
                <a:solidFill>
                  <a:schemeClr val="tx2"/>
                </a:solidFill>
              </a:rPr>
              <a:t> and the 2014 </a:t>
            </a:r>
            <a:r>
              <a:rPr lang="en-US" sz="1200" i="1" dirty="0">
                <a:solidFill>
                  <a:schemeClr val="tx2"/>
                </a:solidFill>
              </a:rPr>
              <a:t>Consolidated Guidelines for Key Populations</a:t>
            </a:r>
            <a:endParaRPr lang="en-US" sz="1100" i="1" dirty="0">
              <a:solidFill>
                <a:schemeClr val="tx2"/>
              </a:solidFill>
            </a:endParaRPr>
          </a:p>
          <a:p>
            <a:endParaRPr lang="en-US" sz="1100" dirty="0">
              <a:solidFill>
                <a:schemeClr val="tx2"/>
              </a:solidFill>
            </a:endParaRPr>
          </a:p>
          <a:p>
            <a:pPr marL="285750" indent="-285750">
              <a:buFont typeface="Arial" panose="020B0604020202020204" pitchFamily="34" charset="0"/>
              <a:buChar char="•"/>
            </a:pPr>
            <a:r>
              <a:rPr lang="en-US" sz="1200" dirty="0">
                <a:solidFill>
                  <a:schemeClr val="tx2"/>
                </a:solidFill>
              </a:rPr>
              <a:t>Developed to provide practical guidance in how to implement comprehensive HIV and STI programs for MSM around the world – a ‘cookbook’</a:t>
            </a:r>
            <a:endParaRPr lang="en-US" sz="1100" dirty="0">
              <a:solidFill>
                <a:schemeClr val="tx2"/>
              </a:solidFill>
            </a:endParaRPr>
          </a:p>
          <a:p>
            <a:endParaRPr lang="en-US" sz="1100" dirty="0">
              <a:solidFill>
                <a:schemeClr val="tx2"/>
              </a:solidFill>
            </a:endParaRPr>
          </a:p>
          <a:p>
            <a:pPr marL="285750" indent="-285750">
              <a:buFont typeface="Arial" panose="020B0604020202020204" pitchFamily="34" charset="0"/>
              <a:buChar char="•"/>
            </a:pPr>
            <a:r>
              <a:rPr lang="en-US" sz="1200" dirty="0">
                <a:solidFill>
                  <a:schemeClr val="tx2"/>
                </a:solidFill>
              </a:rPr>
              <a:t>Designed for MSM advocates, health workers, program managers, policy makers, donors and many other types of stakeholders</a:t>
            </a:r>
            <a:endParaRPr lang="en-US" sz="105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9728A991-3853-F746-9C59-A7A68DCD8113}" type="slidenum">
              <a:rPr lang="en-US" smtClean="0"/>
              <a:pPr/>
              <a:t>11</a:t>
            </a:fld>
            <a:endParaRPr lang="en-US"/>
          </a:p>
        </p:txBody>
      </p:sp>
    </p:spTree>
    <p:extLst>
      <p:ext uri="{BB962C8B-B14F-4D97-AF65-F5344CB8AC3E}">
        <p14:creationId xmlns:p14="http://schemas.microsoft.com/office/powerpoint/2010/main" val="3583907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28A991-3853-F746-9C59-A7A68DCD8113}" type="slidenum">
              <a:rPr lang="en-US" smtClean="0"/>
              <a:pPr/>
              <a:t>20</a:t>
            </a:fld>
            <a:endParaRPr lang="en-US"/>
          </a:p>
        </p:txBody>
      </p:sp>
    </p:spTree>
    <p:extLst>
      <p:ext uri="{BB962C8B-B14F-4D97-AF65-F5344CB8AC3E}">
        <p14:creationId xmlns:p14="http://schemas.microsoft.com/office/powerpoint/2010/main" val="544163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DB997-E2E4-8E4B-9956-85EE58989776}"/>
              </a:ext>
            </a:extLst>
          </p:cNvPr>
          <p:cNvSpPr/>
          <p:nvPr userDrawn="1"/>
        </p:nvSpPr>
        <p:spPr>
          <a:xfrm>
            <a:off x="0" y="-1"/>
            <a:ext cx="9144000" cy="571737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66800" y="1447800"/>
            <a:ext cx="7391400" cy="2514600"/>
          </a:xfrm>
        </p:spPr>
        <p:txBody>
          <a:bodyPr>
            <a:normAutofit/>
          </a:bodyPr>
          <a:lstStyle>
            <a:lvl1pPr algn="l">
              <a:defRPr sz="3600">
                <a:solidFill>
                  <a:srgbClr val="FFFFFF"/>
                </a:solidFill>
              </a:defRPr>
            </a:lvl1pPr>
          </a:lstStyle>
          <a:p>
            <a:r>
              <a:rPr lang="en-US"/>
              <a:t>Click to edit Master title style</a:t>
            </a:r>
          </a:p>
        </p:txBody>
      </p:sp>
      <p:sp>
        <p:nvSpPr>
          <p:cNvPr id="3" name="Subtitle 2"/>
          <p:cNvSpPr>
            <a:spLocks noGrp="1"/>
          </p:cNvSpPr>
          <p:nvPr>
            <p:ph type="subTitle" idx="1"/>
          </p:nvPr>
        </p:nvSpPr>
        <p:spPr>
          <a:xfrm>
            <a:off x="1066800" y="3949148"/>
            <a:ext cx="7040880" cy="1219200"/>
          </a:xfrm>
        </p:spPr>
        <p:txBody>
          <a:bodyPr>
            <a:normAutofit/>
          </a:bodyPr>
          <a:lstStyle>
            <a:lvl1pPr marL="0" indent="0" algn="l">
              <a:buNone/>
              <a:defRPr sz="24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324600" y="6188075"/>
            <a:ext cx="2133600" cy="365125"/>
          </a:xfrm>
          <a:prstGeom prst="rect">
            <a:avLst/>
          </a:prstGeom>
        </p:spPr>
        <p:txBody>
          <a:bodyPr/>
          <a:lstStyle>
            <a:lvl1pPr algn="r">
              <a:defRPr sz="1400" b="1">
                <a:solidFill>
                  <a:schemeClr val="tx2"/>
                </a:solidFill>
              </a:defRPr>
            </a:lvl1pPr>
          </a:lstStyle>
          <a:p>
            <a:fld id="{CE01370B-B175-9B42-8D07-317CFA3CE349}" type="datetime1">
              <a:rPr lang="en-US" smtClean="0"/>
              <a:pPr/>
              <a:t>1/30/21</a:t>
            </a:fld>
            <a:endParaRPr lang="en-US"/>
          </a:p>
        </p:txBody>
      </p:sp>
      <p:pic>
        <p:nvPicPr>
          <p:cNvPr id="6" name="Picture 5">
            <a:extLst>
              <a:ext uri="{FF2B5EF4-FFF2-40B4-BE49-F238E27FC236}">
                <a16:creationId xmlns:a16="http://schemas.microsoft.com/office/drawing/2014/main" id="{317AD631-0CC9-BD45-9DE8-44E08976B848}"/>
              </a:ext>
            </a:extLst>
          </p:cNvPr>
          <p:cNvPicPr>
            <a:picLocks noChangeAspect="1"/>
          </p:cNvPicPr>
          <p:nvPr userDrawn="1"/>
        </p:nvPicPr>
        <p:blipFill>
          <a:blip r:embed="rId2"/>
          <a:stretch>
            <a:fillRect/>
          </a:stretch>
        </p:blipFill>
        <p:spPr>
          <a:xfrm>
            <a:off x="533400" y="5888019"/>
            <a:ext cx="2743200" cy="817581"/>
          </a:xfrm>
          <a:prstGeom prst="rect">
            <a:avLst/>
          </a:prstGeom>
        </p:spPr>
      </p:pic>
      <p:sp>
        <p:nvSpPr>
          <p:cNvPr id="13" name="Rectangle 12">
            <a:extLst>
              <a:ext uri="{FF2B5EF4-FFF2-40B4-BE49-F238E27FC236}">
                <a16:creationId xmlns:a16="http://schemas.microsoft.com/office/drawing/2014/main" id="{F430BCFF-1B89-1E40-A320-71434D0E3C22}"/>
              </a:ext>
            </a:extLst>
          </p:cNvPr>
          <p:cNvSpPr/>
          <p:nvPr userDrawn="1"/>
        </p:nvSpPr>
        <p:spPr>
          <a:xfrm>
            <a:off x="457200" y="457200"/>
            <a:ext cx="8153400" cy="4800600"/>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711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D0BB-417A-7045-97F8-5DF22EBEA96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F1510F-F52C-7942-B5BE-7811A3B0C411}"/>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99F428-EEBA-4B48-A73D-1ACD19291F1A}"/>
              </a:ext>
            </a:extLst>
          </p:cNvPr>
          <p:cNvSpPr>
            <a:spLocks noGrp="1"/>
          </p:cNvSpPr>
          <p:nvPr>
            <p:ph type="dt" sz="half" idx="10"/>
          </p:nvPr>
        </p:nvSpPr>
        <p:spPr>
          <a:xfrm>
            <a:off x="628650" y="6356350"/>
            <a:ext cx="2057400" cy="365125"/>
          </a:xfrm>
          <a:prstGeom prst="rect">
            <a:avLst/>
          </a:prstGeom>
        </p:spPr>
        <p:txBody>
          <a:bodyPr/>
          <a:lstStyle/>
          <a:p>
            <a:fld id="{9ABDC51D-9606-7E4D-A2B1-F1531822827B}" type="datetimeFigureOut">
              <a:rPr lang="en-US" smtClean="0"/>
              <a:t>1/30/21</a:t>
            </a:fld>
            <a:endParaRPr lang="en-US"/>
          </a:p>
        </p:txBody>
      </p:sp>
      <p:sp>
        <p:nvSpPr>
          <p:cNvPr id="5" name="Footer Placeholder 4">
            <a:extLst>
              <a:ext uri="{FF2B5EF4-FFF2-40B4-BE49-F238E27FC236}">
                <a16:creationId xmlns:a16="http://schemas.microsoft.com/office/drawing/2014/main" id="{90D0FD89-D856-614F-9960-795F6A7211DB}"/>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9232BB8-2998-4B45-99C9-A0BD30BE32B4}"/>
              </a:ext>
            </a:extLst>
          </p:cNvPr>
          <p:cNvSpPr>
            <a:spLocks noGrp="1"/>
          </p:cNvSpPr>
          <p:nvPr>
            <p:ph type="sldNum" sz="quarter" idx="12"/>
          </p:nvPr>
        </p:nvSpPr>
        <p:spPr>
          <a:xfrm>
            <a:off x="6457950" y="6356350"/>
            <a:ext cx="2057400" cy="365125"/>
          </a:xfrm>
          <a:prstGeom prst="rect">
            <a:avLst/>
          </a:prstGeom>
        </p:spPr>
        <p:txBody>
          <a:bodyPr/>
          <a:lstStyle/>
          <a:p>
            <a:fld id="{16C1642F-62A8-DA43-87B9-C5409E9B42B0}" type="slidenum">
              <a:rPr lang="en-US" smtClean="0"/>
              <a:t>‹#›</a:t>
            </a:fld>
            <a:endParaRPr lang="en-US"/>
          </a:p>
        </p:txBody>
      </p:sp>
    </p:spTree>
    <p:extLst>
      <p:ext uri="{BB962C8B-B14F-4D97-AF65-F5344CB8AC3E}">
        <p14:creationId xmlns:p14="http://schemas.microsoft.com/office/powerpoint/2010/main" val="320686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30757-F464-0F46-BDA5-706E5EE119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1D6285-5E8A-304E-A300-F84423518759}"/>
              </a:ext>
            </a:extLst>
          </p:cNvPr>
          <p:cNvSpPr>
            <a:spLocks noGrp="1"/>
          </p:cNvSpPr>
          <p:nvPr>
            <p:ph sz="half" idx="1"/>
          </p:nvPr>
        </p:nvSpPr>
        <p:spPr>
          <a:xfrm>
            <a:off x="628650" y="1825625"/>
            <a:ext cx="386715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58E957-FFA3-804C-AD04-C194F2027206}"/>
              </a:ext>
            </a:extLst>
          </p:cNvPr>
          <p:cNvSpPr>
            <a:spLocks noGrp="1"/>
          </p:cNvSpPr>
          <p:nvPr>
            <p:ph sz="half" idx="2"/>
          </p:nvPr>
        </p:nvSpPr>
        <p:spPr>
          <a:xfrm>
            <a:off x="4648200" y="1825625"/>
            <a:ext cx="386715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08C63A-D0A5-D947-B4EC-856C3B30FA4C}"/>
              </a:ext>
            </a:extLst>
          </p:cNvPr>
          <p:cNvSpPr>
            <a:spLocks noGrp="1"/>
          </p:cNvSpPr>
          <p:nvPr>
            <p:ph type="dt" sz="half" idx="10"/>
          </p:nvPr>
        </p:nvSpPr>
        <p:spPr>
          <a:xfrm>
            <a:off x="628650" y="6356350"/>
            <a:ext cx="2057400" cy="365125"/>
          </a:xfrm>
          <a:prstGeom prst="rect">
            <a:avLst/>
          </a:prstGeom>
        </p:spPr>
        <p:txBody>
          <a:bodyPr/>
          <a:lstStyle/>
          <a:p>
            <a:fld id="{9ABDC51D-9606-7E4D-A2B1-F1531822827B}" type="datetimeFigureOut">
              <a:rPr lang="en-US" smtClean="0"/>
              <a:t>1/30/21</a:t>
            </a:fld>
            <a:endParaRPr lang="en-US"/>
          </a:p>
        </p:txBody>
      </p:sp>
      <p:sp>
        <p:nvSpPr>
          <p:cNvPr id="6" name="Footer Placeholder 5">
            <a:extLst>
              <a:ext uri="{FF2B5EF4-FFF2-40B4-BE49-F238E27FC236}">
                <a16:creationId xmlns:a16="http://schemas.microsoft.com/office/drawing/2014/main" id="{5E4340B3-567D-F14B-A305-A03C6F81111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883EE0-E5EF-4744-B8A7-FA0A4A0EC79F}"/>
              </a:ext>
            </a:extLst>
          </p:cNvPr>
          <p:cNvSpPr>
            <a:spLocks noGrp="1"/>
          </p:cNvSpPr>
          <p:nvPr>
            <p:ph type="sldNum" sz="quarter" idx="12"/>
          </p:nvPr>
        </p:nvSpPr>
        <p:spPr>
          <a:xfrm>
            <a:off x="6457950" y="6356350"/>
            <a:ext cx="2057400" cy="365125"/>
          </a:xfrm>
          <a:prstGeom prst="rect">
            <a:avLst/>
          </a:prstGeom>
        </p:spPr>
        <p:txBody>
          <a:bodyPr/>
          <a:lstStyle/>
          <a:p>
            <a:fld id="{16C1642F-62A8-DA43-87B9-C5409E9B42B0}" type="slidenum">
              <a:rPr lang="en-US" smtClean="0"/>
              <a:t>‹#›</a:t>
            </a:fld>
            <a:endParaRPr lang="en-US"/>
          </a:p>
        </p:txBody>
      </p:sp>
    </p:spTree>
    <p:extLst>
      <p:ext uri="{BB962C8B-B14F-4D97-AF65-F5344CB8AC3E}">
        <p14:creationId xmlns:p14="http://schemas.microsoft.com/office/powerpoint/2010/main" val="73610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5395-D5F2-AF46-A491-AE122A696B90}"/>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9C5D3C-91D1-BB47-940D-EB1D9C5CD8CF}"/>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CF9CD6-F2AD-6A43-9BCC-21F29A913004}"/>
              </a:ext>
            </a:extLst>
          </p:cNvPr>
          <p:cNvSpPr>
            <a:spLocks noGrp="1"/>
          </p:cNvSpPr>
          <p:nvPr>
            <p:ph sz="half" idx="2"/>
          </p:nvPr>
        </p:nvSpPr>
        <p:spPr>
          <a:xfrm>
            <a:off x="630238" y="2505075"/>
            <a:ext cx="3868737"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FF43C4-6B08-3742-889D-D0627E40E185}"/>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4CC11C3-AEB7-E744-ABF9-BEF505DFB33D}"/>
              </a:ext>
            </a:extLst>
          </p:cNvPr>
          <p:cNvSpPr>
            <a:spLocks noGrp="1"/>
          </p:cNvSpPr>
          <p:nvPr>
            <p:ph sz="quarter" idx="4"/>
          </p:nvPr>
        </p:nvSpPr>
        <p:spPr>
          <a:xfrm>
            <a:off x="4629150" y="2505075"/>
            <a:ext cx="38877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6DD1B7-CF9D-614F-9309-85F3B62D8DDD}"/>
              </a:ext>
            </a:extLst>
          </p:cNvPr>
          <p:cNvSpPr>
            <a:spLocks noGrp="1"/>
          </p:cNvSpPr>
          <p:nvPr>
            <p:ph type="dt" sz="half" idx="10"/>
          </p:nvPr>
        </p:nvSpPr>
        <p:spPr>
          <a:xfrm>
            <a:off x="628650" y="6356350"/>
            <a:ext cx="2057400" cy="365125"/>
          </a:xfrm>
          <a:prstGeom prst="rect">
            <a:avLst/>
          </a:prstGeom>
        </p:spPr>
        <p:txBody>
          <a:bodyPr/>
          <a:lstStyle/>
          <a:p>
            <a:fld id="{9ABDC51D-9606-7E4D-A2B1-F1531822827B}" type="datetimeFigureOut">
              <a:rPr lang="en-US" smtClean="0"/>
              <a:t>1/30/21</a:t>
            </a:fld>
            <a:endParaRPr lang="en-US"/>
          </a:p>
        </p:txBody>
      </p:sp>
      <p:sp>
        <p:nvSpPr>
          <p:cNvPr id="8" name="Footer Placeholder 7">
            <a:extLst>
              <a:ext uri="{FF2B5EF4-FFF2-40B4-BE49-F238E27FC236}">
                <a16:creationId xmlns:a16="http://schemas.microsoft.com/office/drawing/2014/main" id="{656F27C7-6025-FB4B-9723-5BA0E75ED07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B67A19-6C5C-A949-80F9-67C2AAD0FECA}"/>
              </a:ext>
            </a:extLst>
          </p:cNvPr>
          <p:cNvSpPr>
            <a:spLocks noGrp="1"/>
          </p:cNvSpPr>
          <p:nvPr>
            <p:ph type="sldNum" sz="quarter" idx="12"/>
          </p:nvPr>
        </p:nvSpPr>
        <p:spPr>
          <a:xfrm>
            <a:off x="6457950" y="6356350"/>
            <a:ext cx="2057400" cy="365125"/>
          </a:xfrm>
          <a:prstGeom prst="rect">
            <a:avLst/>
          </a:prstGeom>
        </p:spPr>
        <p:txBody>
          <a:bodyPr/>
          <a:lstStyle/>
          <a:p>
            <a:fld id="{16C1642F-62A8-DA43-87B9-C5409E9B42B0}" type="slidenum">
              <a:rPr lang="en-US" smtClean="0"/>
              <a:t>‹#›</a:t>
            </a:fld>
            <a:endParaRPr lang="en-US"/>
          </a:p>
        </p:txBody>
      </p:sp>
    </p:spTree>
    <p:extLst>
      <p:ext uri="{BB962C8B-B14F-4D97-AF65-F5344CB8AC3E}">
        <p14:creationId xmlns:p14="http://schemas.microsoft.com/office/powerpoint/2010/main" val="8514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02C6D-84E3-304A-8AE1-E95DCD7E78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9E1B7C-57C2-234A-8766-C1E06488A137}"/>
              </a:ext>
            </a:extLst>
          </p:cNvPr>
          <p:cNvSpPr>
            <a:spLocks noGrp="1"/>
          </p:cNvSpPr>
          <p:nvPr>
            <p:ph type="dt" sz="half" idx="10"/>
          </p:nvPr>
        </p:nvSpPr>
        <p:spPr>
          <a:xfrm>
            <a:off x="628650" y="6356350"/>
            <a:ext cx="2057400" cy="365125"/>
          </a:xfrm>
          <a:prstGeom prst="rect">
            <a:avLst/>
          </a:prstGeom>
        </p:spPr>
        <p:txBody>
          <a:bodyPr/>
          <a:lstStyle/>
          <a:p>
            <a:fld id="{9ABDC51D-9606-7E4D-A2B1-F1531822827B}" type="datetimeFigureOut">
              <a:rPr lang="en-US" smtClean="0"/>
              <a:t>1/30/21</a:t>
            </a:fld>
            <a:endParaRPr lang="en-US"/>
          </a:p>
        </p:txBody>
      </p:sp>
      <p:sp>
        <p:nvSpPr>
          <p:cNvPr id="4" name="Footer Placeholder 3">
            <a:extLst>
              <a:ext uri="{FF2B5EF4-FFF2-40B4-BE49-F238E27FC236}">
                <a16:creationId xmlns:a16="http://schemas.microsoft.com/office/drawing/2014/main" id="{68408774-4D66-7846-9D45-FA97A846311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201FAFF-1054-EF4A-9A5F-9A786B153FC1}"/>
              </a:ext>
            </a:extLst>
          </p:cNvPr>
          <p:cNvSpPr>
            <a:spLocks noGrp="1"/>
          </p:cNvSpPr>
          <p:nvPr>
            <p:ph type="sldNum" sz="quarter" idx="12"/>
          </p:nvPr>
        </p:nvSpPr>
        <p:spPr>
          <a:xfrm>
            <a:off x="6457950" y="6356350"/>
            <a:ext cx="2057400" cy="365125"/>
          </a:xfrm>
          <a:prstGeom prst="rect">
            <a:avLst/>
          </a:prstGeom>
        </p:spPr>
        <p:txBody>
          <a:bodyPr/>
          <a:lstStyle/>
          <a:p>
            <a:fld id="{16C1642F-62A8-DA43-87B9-C5409E9B42B0}" type="slidenum">
              <a:rPr lang="en-US" smtClean="0"/>
              <a:t>‹#›</a:t>
            </a:fld>
            <a:endParaRPr lang="en-US"/>
          </a:p>
        </p:txBody>
      </p:sp>
    </p:spTree>
    <p:extLst>
      <p:ext uri="{BB962C8B-B14F-4D97-AF65-F5344CB8AC3E}">
        <p14:creationId xmlns:p14="http://schemas.microsoft.com/office/powerpoint/2010/main" val="635102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0BCFE9-C645-0C4B-B1B5-CDB2C9C0A33C}"/>
              </a:ext>
            </a:extLst>
          </p:cNvPr>
          <p:cNvSpPr>
            <a:spLocks noGrp="1"/>
          </p:cNvSpPr>
          <p:nvPr>
            <p:ph type="dt" sz="half" idx="10"/>
          </p:nvPr>
        </p:nvSpPr>
        <p:spPr>
          <a:xfrm>
            <a:off x="628650" y="6356350"/>
            <a:ext cx="2057400" cy="365125"/>
          </a:xfrm>
          <a:prstGeom prst="rect">
            <a:avLst/>
          </a:prstGeom>
        </p:spPr>
        <p:txBody>
          <a:bodyPr/>
          <a:lstStyle/>
          <a:p>
            <a:fld id="{9ABDC51D-9606-7E4D-A2B1-F1531822827B}" type="datetimeFigureOut">
              <a:rPr lang="en-US" smtClean="0"/>
              <a:t>1/30/21</a:t>
            </a:fld>
            <a:endParaRPr lang="en-US"/>
          </a:p>
        </p:txBody>
      </p:sp>
      <p:sp>
        <p:nvSpPr>
          <p:cNvPr id="3" name="Footer Placeholder 2">
            <a:extLst>
              <a:ext uri="{FF2B5EF4-FFF2-40B4-BE49-F238E27FC236}">
                <a16:creationId xmlns:a16="http://schemas.microsoft.com/office/drawing/2014/main" id="{CE5564F8-7A36-6F44-8753-338221CF5CC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ECCF11E-DBA3-8C4E-BE2E-528360B05E13}"/>
              </a:ext>
            </a:extLst>
          </p:cNvPr>
          <p:cNvSpPr>
            <a:spLocks noGrp="1"/>
          </p:cNvSpPr>
          <p:nvPr>
            <p:ph type="sldNum" sz="quarter" idx="12"/>
          </p:nvPr>
        </p:nvSpPr>
        <p:spPr>
          <a:xfrm>
            <a:off x="6457950" y="6356350"/>
            <a:ext cx="2057400" cy="365125"/>
          </a:xfrm>
          <a:prstGeom prst="rect">
            <a:avLst/>
          </a:prstGeom>
        </p:spPr>
        <p:txBody>
          <a:bodyPr/>
          <a:lstStyle/>
          <a:p>
            <a:fld id="{16C1642F-62A8-DA43-87B9-C5409E9B42B0}" type="slidenum">
              <a:rPr lang="en-US" smtClean="0"/>
              <a:t>‹#›</a:t>
            </a:fld>
            <a:endParaRPr lang="en-US"/>
          </a:p>
        </p:txBody>
      </p:sp>
    </p:spTree>
    <p:extLst>
      <p:ext uri="{BB962C8B-B14F-4D97-AF65-F5344CB8AC3E}">
        <p14:creationId xmlns:p14="http://schemas.microsoft.com/office/powerpoint/2010/main" val="3725680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65B14-6797-734E-9EFB-4AAA261F1E0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467186-2FFD-9346-BB92-9CBCAF3C67B9}"/>
              </a:ext>
            </a:extLst>
          </p:cNvPr>
          <p:cNvSpPr>
            <a:spLocks noGrp="1"/>
          </p:cNvSpPr>
          <p:nvPr>
            <p:ph idx="1"/>
          </p:nvPr>
        </p:nvSpPr>
        <p:spPr>
          <a:xfrm>
            <a:off x="3887788" y="987425"/>
            <a:ext cx="4629150" cy="4873625"/>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7DFA9E-96CB-C44B-8C5B-527194AAEA64}"/>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2127D5-64B2-494D-BFBF-6E158F31FE87}"/>
              </a:ext>
            </a:extLst>
          </p:cNvPr>
          <p:cNvSpPr>
            <a:spLocks noGrp="1"/>
          </p:cNvSpPr>
          <p:nvPr>
            <p:ph type="dt" sz="half" idx="10"/>
          </p:nvPr>
        </p:nvSpPr>
        <p:spPr>
          <a:xfrm>
            <a:off x="628650" y="6356350"/>
            <a:ext cx="2057400" cy="365125"/>
          </a:xfrm>
          <a:prstGeom prst="rect">
            <a:avLst/>
          </a:prstGeom>
        </p:spPr>
        <p:txBody>
          <a:bodyPr/>
          <a:lstStyle/>
          <a:p>
            <a:fld id="{9ABDC51D-9606-7E4D-A2B1-F1531822827B}" type="datetimeFigureOut">
              <a:rPr lang="en-US" smtClean="0"/>
              <a:t>1/30/21</a:t>
            </a:fld>
            <a:endParaRPr lang="en-US"/>
          </a:p>
        </p:txBody>
      </p:sp>
      <p:sp>
        <p:nvSpPr>
          <p:cNvPr id="6" name="Footer Placeholder 5">
            <a:extLst>
              <a:ext uri="{FF2B5EF4-FFF2-40B4-BE49-F238E27FC236}">
                <a16:creationId xmlns:a16="http://schemas.microsoft.com/office/drawing/2014/main" id="{CB533ED1-3ABA-4445-86EF-3CED5BDAACDF}"/>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6E393B5-5DCF-A741-B7A2-4FE3CA690F5D}"/>
              </a:ext>
            </a:extLst>
          </p:cNvPr>
          <p:cNvSpPr>
            <a:spLocks noGrp="1"/>
          </p:cNvSpPr>
          <p:nvPr>
            <p:ph type="sldNum" sz="quarter" idx="12"/>
          </p:nvPr>
        </p:nvSpPr>
        <p:spPr>
          <a:xfrm>
            <a:off x="6457950" y="6356350"/>
            <a:ext cx="2057400" cy="365125"/>
          </a:xfrm>
          <a:prstGeom prst="rect">
            <a:avLst/>
          </a:prstGeom>
        </p:spPr>
        <p:txBody>
          <a:bodyPr/>
          <a:lstStyle/>
          <a:p>
            <a:fld id="{16C1642F-62A8-DA43-87B9-C5409E9B42B0}" type="slidenum">
              <a:rPr lang="en-US" smtClean="0"/>
              <a:t>‹#›</a:t>
            </a:fld>
            <a:endParaRPr lang="en-US"/>
          </a:p>
        </p:txBody>
      </p:sp>
    </p:spTree>
    <p:extLst>
      <p:ext uri="{BB962C8B-B14F-4D97-AF65-F5344CB8AC3E}">
        <p14:creationId xmlns:p14="http://schemas.microsoft.com/office/powerpoint/2010/main" val="523489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98FAA-806F-D340-BCBA-711D5EC558E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B3E740-8D1C-0440-A2F9-8392D7C5D902}"/>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669DF9-9FCC-4A44-B87D-15EDCCDE592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24FA58-E271-3D4B-ABB7-94186003F02F}"/>
              </a:ext>
            </a:extLst>
          </p:cNvPr>
          <p:cNvSpPr>
            <a:spLocks noGrp="1"/>
          </p:cNvSpPr>
          <p:nvPr>
            <p:ph type="dt" sz="half" idx="10"/>
          </p:nvPr>
        </p:nvSpPr>
        <p:spPr>
          <a:xfrm>
            <a:off x="628650" y="6356350"/>
            <a:ext cx="2057400" cy="365125"/>
          </a:xfrm>
          <a:prstGeom prst="rect">
            <a:avLst/>
          </a:prstGeom>
        </p:spPr>
        <p:txBody>
          <a:bodyPr/>
          <a:lstStyle/>
          <a:p>
            <a:fld id="{9ABDC51D-9606-7E4D-A2B1-F1531822827B}" type="datetimeFigureOut">
              <a:rPr lang="en-US" smtClean="0"/>
              <a:t>1/30/21</a:t>
            </a:fld>
            <a:endParaRPr lang="en-US"/>
          </a:p>
        </p:txBody>
      </p:sp>
      <p:sp>
        <p:nvSpPr>
          <p:cNvPr id="6" name="Footer Placeholder 5">
            <a:extLst>
              <a:ext uri="{FF2B5EF4-FFF2-40B4-BE49-F238E27FC236}">
                <a16:creationId xmlns:a16="http://schemas.microsoft.com/office/drawing/2014/main" id="{C3EA8143-78FD-DB48-A906-99026A3F4E0F}"/>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C670B8-A136-CC48-ADBC-00B95AF861F6}"/>
              </a:ext>
            </a:extLst>
          </p:cNvPr>
          <p:cNvSpPr>
            <a:spLocks noGrp="1"/>
          </p:cNvSpPr>
          <p:nvPr>
            <p:ph type="sldNum" sz="quarter" idx="12"/>
          </p:nvPr>
        </p:nvSpPr>
        <p:spPr>
          <a:xfrm>
            <a:off x="6457950" y="6356350"/>
            <a:ext cx="2057400" cy="365125"/>
          </a:xfrm>
          <a:prstGeom prst="rect">
            <a:avLst/>
          </a:prstGeom>
        </p:spPr>
        <p:txBody>
          <a:bodyPr/>
          <a:lstStyle/>
          <a:p>
            <a:fld id="{16C1642F-62A8-DA43-87B9-C5409E9B42B0}" type="slidenum">
              <a:rPr lang="en-US" smtClean="0"/>
              <a:t>‹#›</a:t>
            </a:fld>
            <a:endParaRPr lang="en-US"/>
          </a:p>
        </p:txBody>
      </p:sp>
    </p:spTree>
    <p:extLst>
      <p:ext uri="{BB962C8B-B14F-4D97-AF65-F5344CB8AC3E}">
        <p14:creationId xmlns:p14="http://schemas.microsoft.com/office/powerpoint/2010/main" val="3394141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2435C-3366-D44D-9BB1-D557BB4C8F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3A611B-2DDF-FC4F-A2A1-943B6F1C3434}"/>
              </a:ext>
            </a:extLst>
          </p:cNvPr>
          <p:cNvSpPr>
            <a:spLocks noGrp="1"/>
          </p:cNvSpPr>
          <p:nvPr>
            <p:ph type="body" orient="vert" idx="1"/>
          </p:nvPr>
        </p:nvSpPr>
        <p:spPr>
          <a:xfrm>
            <a:off x="628650" y="1825625"/>
            <a:ext cx="7886700" cy="4351338"/>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B1416-D66B-8940-AE9C-FD68A5772C05}"/>
              </a:ext>
            </a:extLst>
          </p:cNvPr>
          <p:cNvSpPr>
            <a:spLocks noGrp="1"/>
          </p:cNvSpPr>
          <p:nvPr>
            <p:ph type="dt" sz="half" idx="10"/>
          </p:nvPr>
        </p:nvSpPr>
        <p:spPr>
          <a:xfrm>
            <a:off x="628650" y="6356350"/>
            <a:ext cx="2057400" cy="365125"/>
          </a:xfrm>
          <a:prstGeom prst="rect">
            <a:avLst/>
          </a:prstGeom>
        </p:spPr>
        <p:txBody>
          <a:bodyPr/>
          <a:lstStyle/>
          <a:p>
            <a:fld id="{9ABDC51D-9606-7E4D-A2B1-F1531822827B}" type="datetimeFigureOut">
              <a:rPr lang="en-US" smtClean="0"/>
              <a:t>1/30/21</a:t>
            </a:fld>
            <a:endParaRPr lang="en-US"/>
          </a:p>
        </p:txBody>
      </p:sp>
      <p:sp>
        <p:nvSpPr>
          <p:cNvPr id="5" name="Footer Placeholder 4">
            <a:extLst>
              <a:ext uri="{FF2B5EF4-FFF2-40B4-BE49-F238E27FC236}">
                <a16:creationId xmlns:a16="http://schemas.microsoft.com/office/drawing/2014/main" id="{83917298-240F-E244-B420-DC413A82EC6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67C648B-5B7E-164F-ADAE-82A94D2131B3}"/>
              </a:ext>
            </a:extLst>
          </p:cNvPr>
          <p:cNvSpPr>
            <a:spLocks noGrp="1"/>
          </p:cNvSpPr>
          <p:nvPr>
            <p:ph type="sldNum" sz="quarter" idx="12"/>
          </p:nvPr>
        </p:nvSpPr>
        <p:spPr>
          <a:xfrm>
            <a:off x="6457950" y="6356350"/>
            <a:ext cx="2057400" cy="365125"/>
          </a:xfrm>
          <a:prstGeom prst="rect">
            <a:avLst/>
          </a:prstGeom>
        </p:spPr>
        <p:txBody>
          <a:bodyPr/>
          <a:lstStyle/>
          <a:p>
            <a:fld id="{16C1642F-62A8-DA43-87B9-C5409E9B42B0}" type="slidenum">
              <a:rPr lang="en-US" smtClean="0"/>
              <a:t>‹#›</a:t>
            </a:fld>
            <a:endParaRPr lang="en-US"/>
          </a:p>
        </p:txBody>
      </p:sp>
    </p:spTree>
    <p:extLst>
      <p:ext uri="{BB962C8B-B14F-4D97-AF65-F5344CB8AC3E}">
        <p14:creationId xmlns:p14="http://schemas.microsoft.com/office/powerpoint/2010/main" val="3568037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0B9B8F-F939-E54B-8795-965561C5EA7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2FBA71-BB0C-0D43-8661-CA3FEB2713E4}"/>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E0721-C71E-7A4B-A309-F91E6F1AD460}"/>
              </a:ext>
            </a:extLst>
          </p:cNvPr>
          <p:cNvSpPr>
            <a:spLocks noGrp="1"/>
          </p:cNvSpPr>
          <p:nvPr>
            <p:ph type="dt" sz="half" idx="10"/>
          </p:nvPr>
        </p:nvSpPr>
        <p:spPr>
          <a:xfrm>
            <a:off x="628650" y="6356350"/>
            <a:ext cx="2057400" cy="365125"/>
          </a:xfrm>
          <a:prstGeom prst="rect">
            <a:avLst/>
          </a:prstGeom>
        </p:spPr>
        <p:txBody>
          <a:bodyPr/>
          <a:lstStyle/>
          <a:p>
            <a:fld id="{9ABDC51D-9606-7E4D-A2B1-F1531822827B}" type="datetimeFigureOut">
              <a:rPr lang="en-US" smtClean="0"/>
              <a:t>1/30/21</a:t>
            </a:fld>
            <a:endParaRPr lang="en-US"/>
          </a:p>
        </p:txBody>
      </p:sp>
      <p:sp>
        <p:nvSpPr>
          <p:cNvPr id="5" name="Footer Placeholder 4">
            <a:extLst>
              <a:ext uri="{FF2B5EF4-FFF2-40B4-BE49-F238E27FC236}">
                <a16:creationId xmlns:a16="http://schemas.microsoft.com/office/drawing/2014/main" id="{E1F13A83-8796-8746-BF07-E5D544D2010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E253F30-99F8-384A-BA14-3432A0B5399A}"/>
              </a:ext>
            </a:extLst>
          </p:cNvPr>
          <p:cNvSpPr>
            <a:spLocks noGrp="1"/>
          </p:cNvSpPr>
          <p:nvPr>
            <p:ph type="sldNum" sz="quarter" idx="12"/>
          </p:nvPr>
        </p:nvSpPr>
        <p:spPr>
          <a:xfrm>
            <a:off x="6457950" y="6356350"/>
            <a:ext cx="2057400" cy="365125"/>
          </a:xfrm>
          <a:prstGeom prst="rect">
            <a:avLst/>
          </a:prstGeom>
        </p:spPr>
        <p:txBody>
          <a:bodyPr/>
          <a:lstStyle/>
          <a:p>
            <a:fld id="{16C1642F-62A8-DA43-87B9-C5409E9B42B0}" type="slidenum">
              <a:rPr lang="en-US" smtClean="0"/>
              <a:t>‹#›</a:t>
            </a:fld>
            <a:endParaRPr lang="en-US"/>
          </a:p>
        </p:txBody>
      </p:sp>
    </p:spTree>
    <p:extLst>
      <p:ext uri="{BB962C8B-B14F-4D97-AF65-F5344CB8AC3E}">
        <p14:creationId xmlns:p14="http://schemas.microsoft.com/office/powerpoint/2010/main" val="351037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F0DB997-E2E4-8E4B-9956-85EE58989776}"/>
              </a:ext>
            </a:extLst>
          </p:cNvPr>
          <p:cNvSpPr/>
          <p:nvPr userDrawn="1"/>
        </p:nvSpPr>
        <p:spPr>
          <a:xfrm>
            <a:off x="0" y="-1"/>
            <a:ext cx="9144000" cy="5717371"/>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66800" y="1447800"/>
            <a:ext cx="7391400" cy="2514600"/>
          </a:xfrm>
        </p:spPr>
        <p:txBody>
          <a:bodyPr>
            <a:normAutofit/>
          </a:bodyPr>
          <a:lstStyle>
            <a:lvl1pPr algn="l">
              <a:defRPr sz="3600">
                <a:solidFill>
                  <a:srgbClr val="FFFFFF"/>
                </a:solidFill>
              </a:defRPr>
            </a:lvl1pPr>
          </a:lstStyle>
          <a:p>
            <a:r>
              <a:rPr lang="en-US"/>
              <a:t>Click to edit Master title style</a:t>
            </a:r>
          </a:p>
        </p:txBody>
      </p:sp>
      <p:sp>
        <p:nvSpPr>
          <p:cNvPr id="3" name="Subtitle 2"/>
          <p:cNvSpPr>
            <a:spLocks noGrp="1"/>
          </p:cNvSpPr>
          <p:nvPr>
            <p:ph type="subTitle" idx="1"/>
          </p:nvPr>
        </p:nvSpPr>
        <p:spPr>
          <a:xfrm>
            <a:off x="1066800" y="3949148"/>
            <a:ext cx="7040880" cy="1219200"/>
          </a:xfrm>
        </p:spPr>
        <p:txBody>
          <a:bodyPr>
            <a:normAutofit/>
          </a:bodyPr>
          <a:lstStyle>
            <a:lvl1pPr marL="0" indent="0" algn="l">
              <a:buNone/>
              <a:defRPr sz="24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324600" y="6188075"/>
            <a:ext cx="2133600" cy="365125"/>
          </a:xfrm>
          <a:prstGeom prst="rect">
            <a:avLst/>
          </a:prstGeom>
        </p:spPr>
        <p:txBody>
          <a:bodyPr/>
          <a:lstStyle>
            <a:lvl1pPr algn="r">
              <a:defRPr sz="1400" b="1">
                <a:solidFill>
                  <a:schemeClr val="tx2"/>
                </a:solidFill>
              </a:defRPr>
            </a:lvl1pPr>
          </a:lstStyle>
          <a:p>
            <a:fld id="{CE01370B-B175-9B42-8D07-317CFA3CE349}" type="datetime1">
              <a:rPr lang="en-US" smtClean="0"/>
              <a:pPr/>
              <a:t>1/30/21</a:t>
            </a:fld>
            <a:endParaRPr lang="en-US"/>
          </a:p>
        </p:txBody>
      </p:sp>
      <p:pic>
        <p:nvPicPr>
          <p:cNvPr id="6" name="Picture 5">
            <a:extLst>
              <a:ext uri="{FF2B5EF4-FFF2-40B4-BE49-F238E27FC236}">
                <a16:creationId xmlns:a16="http://schemas.microsoft.com/office/drawing/2014/main" id="{317AD631-0CC9-BD45-9DE8-44E08976B848}"/>
              </a:ext>
            </a:extLst>
          </p:cNvPr>
          <p:cNvPicPr>
            <a:picLocks noChangeAspect="1"/>
          </p:cNvPicPr>
          <p:nvPr userDrawn="1"/>
        </p:nvPicPr>
        <p:blipFill>
          <a:blip r:embed="rId2"/>
          <a:stretch>
            <a:fillRect/>
          </a:stretch>
        </p:blipFill>
        <p:spPr>
          <a:xfrm>
            <a:off x="533400" y="5888019"/>
            <a:ext cx="2743200" cy="817581"/>
          </a:xfrm>
          <a:prstGeom prst="rect">
            <a:avLst/>
          </a:prstGeom>
        </p:spPr>
      </p:pic>
      <p:sp>
        <p:nvSpPr>
          <p:cNvPr id="13" name="Rectangle 12">
            <a:extLst>
              <a:ext uri="{FF2B5EF4-FFF2-40B4-BE49-F238E27FC236}">
                <a16:creationId xmlns:a16="http://schemas.microsoft.com/office/drawing/2014/main" id="{F430BCFF-1B89-1E40-A320-71434D0E3C22}"/>
              </a:ext>
            </a:extLst>
          </p:cNvPr>
          <p:cNvSpPr/>
          <p:nvPr userDrawn="1"/>
        </p:nvSpPr>
        <p:spPr>
          <a:xfrm>
            <a:off x="457200" y="457200"/>
            <a:ext cx="8153400" cy="4800600"/>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ABAF9DF-E5A0-AB46-96AF-A25825F79757}"/>
              </a:ext>
            </a:extLst>
          </p:cNvPr>
          <p:cNvSpPr/>
          <p:nvPr userDrawn="1"/>
        </p:nvSpPr>
        <p:spPr>
          <a:xfrm>
            <a:off x="0" y="-1"/>
            <a:ext cx="9144000" cy="5717371"/>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55FEDC0C-B822-C14A-BD38-8869D185C0BF}"/>
              </a:ext>
            </a:extLst>
          </p:cNvPr>
          <p:cNvSpPr>
            <a:spLocks noGrp="1"/>
          </p:cNvSpPr>
          <p:nvPr>
            <p:ph type="ctrTitle"/>
          </p:nvPr>
        </p:nvSpPr>
        <p:spPr>
          <a:xfrm>
            <a:off x="1066800" y="1447800"/>
            <a:ext cx="7391400" cy="2514600"/>
          </a:xfrm>
        </p:spPr>
        <p:txBody>
          <a:bodyPr>
            <a:normAutofit/>
          </a:bodyPr>
          <a:lstStyle>
            <a:lvl1pPr algn="l">
              <a:defRPr sz="3600">
                <a:solidFill>
                  <a:srgbClr val="FFFFFF"/>
                </a:solidFill>
              </a:defRPr>
            </a:lvl1pPr>
          </a:lstStyle>
          <a:p>
            <a:r>
              <a:rPr lang="en-US"/>
              <a:t>Click to edit Master title style</a:t>
            </a:r>
          </a:p>
        </p:txBody>
      </p:sp>
      <p:sp>
        <p:nvSpPr>
          <p:cNvPr id="19" name="Subtitle 2">
            <a:extLst>
              <a:ext uri="{FF2B5EF4-FFF2-40B4-BE49-F238E27FC236}">
                <a16:creationId xmlns:a16="http://schemas.microsoft.com/office/drawing/2014/main" id="{6FD94EE5-DEA6-B443-9AA1-5579ECD507CE}"/>
              </a:ext>
            </a:extLst>
          </p:cNvPr>
          <p:cNvSpPr>
            <a:spLocks noGrp="1"/>
          </p:cNvSpPr>
          <p:nvPr>
            <p:ph type="subTitle" idx="1"/>
          </p:nvPr>
        </p:nvSpPr>
        <p:spPr>
          <a:xfrm>
            <a:off x="1066800" y="3949148"/>
            <a:ext cx="7040880" cy="1219200"/>
          </a:xfrm>
        </p:spPr>
        <p:txBody>
          <a:bodyPr>
            <a:normAutofit/>
          </a:bodyPr>
          <a:lstStyle>
            <a:lvl1pPr marL="0" indent="0" algn="l">
              <a:buNone/>
              <a:defRPr sz="24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Date Placeholder 3">
            <a:extLst>
              <a:ext uri="{FF2B5EF4-FFF2-40B4-BE49-F238E27FC236}">
                <a16:creationId xmlns:a16="http://schemas.microsoft.com/office/drawing/2014/main" id="{FA2A589E-039B-E142-8319-E1F5E0E155C5}"/>
              </a:ext>
            </a:extLst>
          </p:cNvPr>
          <p:cNvSpPr>
            <a:spLocks noGrp="1"/>
          </p:cNvSpPr>
          <p:nvPr>
            <p:ph type="dt" sz="half" idx="10"/>
          </p:nvPr>
        </p:nvSpPr>
        <p:spPr>
          <a:xfrm>
            <a:off x="6324600" y="6188075"/>
            <a:ext cx="2133600" cy="365125"/>
          </a:xfrm>
          <a:prstGeom prst="rect">
            <a:avLst/>
          </a:prstGeom>
        </p:spPr>
        <p:txBody>
          <a:bodyPr/>
          <a:lstStyle>
            <a:lvl1pPr algn="r">
              <a:defRPr sz="1400" b="1">
                <a:solidFill>
                  <a:schemeClr val="tx2"/>
                </a:solidFill>
              </a:defRPr>
            </a:lvl1pPr>
          </a:lstStyle>
          <a:p>
            <a:fld id="{CE01370B-B175-9B42-8D07-317CFA3CE349}" type="datetime1">
              <a:rPr lang="en-US" smtClean="0"/>
              <a:pPr/>
              <a:t>1/30/21</a:t>
            </a:fld>
            <a:endParaRPr lang="en-US"/>
          </a:p>
        </p:txBody>
      </p:sp>
      <p:pic>
        <p:nvPicPr>
          <p:cNvPr id="21" name="Picture 20">
            <a:extLst>
              <a:ext uri="{FF2B5EF4-FFF2-40B4-BE49-F238E27FC236}">
                <a16:creationId xmlns:a16="http://schemas.microsoft.com/office/drawing/2014/main" id="{C8B60A59-F02B-354B-971E-85C555BFD696}"/>
              </a:ext>
            </a:extLst>
          </p:cNvPr>
          <p:cNvPicPr>
            <a:picLocks noChangeAspect="1"/>
          </p:cNvPicPr>
          <p:nvPr userDrawn="1"/>
        </p:nvPicPr>
        <p:blipFill>
          <a:blip r:embed="rId2"/>
          <a:stretch>
            <a:fillRect/>
          </a:stretch>
        </p:blipFill>
        <p:spPr>
          <a:xfrm>
            <a:off x="533400" y="5888019"/>
            <a:ext cx="2743200" cy="817581"/>
          </a:xfrm>
          <a:prstGeom prst="rect">
            <a:avLst/>
          </a:prstGeom>
        </p:spPr>
      </p:pic>
      <p:sp>
        <p:nvSpPr>
          <p:cNvPr id="22" name="Rectangle 21">
            <a:extLst>
              <a:ext uri="{FF2B5EF4-FFF2-40B4-BE49-F238E27FC236}">
                <a16:creationId xmlns:a16="http://schemas.microsoft.com/office/drawing/2014/main" id="{E05038BF-83F6-F24B-9D93-0DEF98C9F315}"/>
              </a:ext>
            </a:extLst>
          </p:cNvPr>
          <p:cNvSpPr/>
          <p:nvPr userDrawn="1"/>
        </p:nvSpPr>
        <p:spPr>
          <a:xfrm>
            <a:off x="457200" y="457200"/>
            <a:ext cx="8153400" cy="4800600"/>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ABAF9DF-E5A0-AB46-96AF-A25825F79757}"/>
              </a:ext>
            </a:extLst>
          </p:cNvPr>
          <p:cNvSpPr/>
          <p:nvPr userDrawn="1"/>
        </p:nvSpPr>
        <p:spPr>
          <a:xfrm>
            <a:off x="0" y="-1"/>
            <a:ext cx="9144000" cy="5717371"/>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55FEDC0C-B822-C14A-BD38-8869D185C0BF}"/>
              </a:ext>
            </a:extLst>
          </p:cNvPr>
          <p:cNvSpPr>
            <a:spLocks noGrp="1"/>
          </p:cNvSpPr>
          <p:nvPr>
            <p:ph type="ctrTitle"/>
          </p:nvPr>
        </p:nvSpPr>
        <p:spPr>
          <a:xfrm>
            <a:off x="1066800" y="1447800"/>
            <a:ext cx="7391400" cy="2514600"/>
          </a:xfrm>
        </p:spPr>
        <p:txBody>
          <a:bodyPr>
            <a:normAutofit/>
          </a:bodyPr>
          <a:lstStyle>
            <a:lvl1pPr algn="l">
              <a:defRPr sz="3600">
                <a:solidFill>
                  <a:srgbClr val="FFFFFF"/>
                </a:solidFill>
              </a:defRPr>
            </a:lvl1pPr>
          </a:lstStyle>
          <a:p>
            <a:r>
              <a:rPr lang="en-US"/>
              <a:t>Click to edit Master title style</a:t>
            </a:r>
          </a:p>
        </p:txBody>
      </p:sp>
      <p:sp>
        <p:nvSpPr>
          <p:cNvPr id="19" name="Subtitle 2">
            <a:extLst>
              <a:ext uri="{FF2B5EF4-FFF2-40B4-BE49-F238E27FC236}">
                <a16:creationId xmlns:a16="http://schemas.microsoft.com/office/drawing/2014/main" id="{6FD94EE5-DEA6-B443-9AA1-5579ECD507CE}"/>
              </a:ext>
            </a:extLst>
          </p:cNvPr>
          <p:cNvSpPr>
            <a:spLocks noGrp="1"/>
          </p:cNvSpPr>
          <p:nvPr>
            <p:ph type="subTitle" idx="1"/>
          </p:nvPr>
        </p:nvSpPr>
        <p:spPr>
          <a:xfrm>
            <a:off x="1066800" y="3949148"/>
            <a:ext cx="7040880" cy="1219200"/>
          </a:xfrm>
        </p:spPr>
        <p:txBody>
          <a:bodyPr>
            <a:normAutofit/>
          </a:bodyPr>
          <a:lstStyle>
            <a:lvl1pPr marL="0" indent="0" algn="l">
              <a:buNone/>
              <a:defRPr sz="24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Date Placeholder 3">
            <a:extLst>
              <a:ext uri="{FF2B5EF4-FFF2-40B4-BE49-F238E27FC236}">
                <a16:creationId xmlns:a16="http://schemas.microsoft.com/office/drawing/2014/main" id="{FA2A589E-039B-E142-8319-E1F5E0E155C5}"/>
              </a:ext>
            </a:extLst>
          </p:cNvPr>
          <p:cNvSpPr>
            <a:spLocks noGrp="1"/>
          </p:cNvSpPr>
          <p:nvPr>
            <p:ph type="dt" sz="half" idx="10"/>
          </p:nvPr>
        </p:nvSpPr>
        <p:spPr>
          <a:xfrm>
            <a:off x="6324600" y="6188075"/>
            <a:ext cx="2133600" cy="365125"/>
          </a:xfrm>
          <a:prstGeom prst="rect">
            <a:avLst/>
          </a:prstGeom>
        </p:spPr>
        <p:txBody>
          <a:bodyPr/>
          <a:lstStyle>
            <a:lvl1pPr algn="r">
              <a:defRPr sz="1400" b="1">
                <a:solidFill>
                  <a:schemeClr val="tx2"/>
                </a:solidFill>
              </a:defRPr>
            </a:lvl1pPr>
          </a:lstStyle>
          <a:p>
            <a:fld id="{CE01370B-B175-9B42-8D07-317CFA3CE349}" type="datetime1">
              <a:rPr lang="en-US" smtClean="0"/>
              <a:pPr/>
              <a:t>1/30/21</a:t>
            </a:fld>
            <a:endParaRPr lang="en-US"/>
          </a:p>
        </p:txBody>
      </p:sp>
      <p:pic>
        <p:nvPicPr>
          <p:cNvPr id="21" name="Picture 20">
            <a:extLst>
              <a:ext uri="{FF2B5EF4-FFF2-40B4-BE49-F238E27FC236}">
                <a16:creationId xmlns:a16="http://schemas.microsoft.com/office/drawing/2014/main" id="{C8B60A59-F02B-354B-971E-85C555BFD696}"/>
              </a:ext>
            </a:extLst>
          </p:cNvPr>
          <p:cNvPicPr>
            <a:picLocks noChangeAspect="1"/>
          </p:cNvPicPr>
          <p:nvPr userDrawn="1"/>
        </p:nvPicPr>
        <p:blipFill>
          <a:blip r:embed="rId2"/>
          <a:stretch>
            <a:fillRect/>
          </a:stretch>
        </p:blipFill>
        <p:spPr>
          <a:xfrm>
            <a:off x="533400" y="5888019"/>
            <a:ext cx="2743200" cy="817581"/>
          </a:xfrm>
          <a:prstGeom prst="rect">
            <a:avLst/>
          </a:prstGeom>
        </p:spPr>
      </p:pic>
      <p:sp>
        <p:nvSpPr>
          <p:cNvPr id="22" name="Rectangle 21">
            <a:extLst>
              <a:ext uri="{FF2B5EF4-FFF2-40B4-BE49-F238E27FC236}">
                <a16:creationId xmlns:a16="http://schemas.microsoft.com/office/drawing/2014/main" id="{E05038BF-83F6-F24B-9D93-0DEF98C9F315}"/>
              </a:ext>
            </a:extLst>
          </p:cNvPr>
          <p:cNvSpPr/>
          <p:nvPr userDrawn="1"/>
        </p:nvSpPr>
        <p:spPr>
          <a:xfrm>
            <a:off x="457200" y="457200"/>
            <a:ext cx="8153400" cy="4800600"/>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169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4ED3EA-6604-AF47-B19B-6DB2F7272B23}"/>
              </a:ext>
            </a:extLst>
          </p:cNvPr>
          <p:cNvSpPr/>
          <p:nvPr userDrawn="1"/>
        </p:nvSpPr>
        <p:spPr>
          <a:xfrm>
            <a:off x="0" y="-1"/>
            <a:ext cx="9144000" cy="5717371"/>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5ACA48D0-43EA-A241-BB7B-412C373CB209}"/>
              </a:ext>
            </a:extLst>
          </p:cNvPr>
          <p:cNvSpPr>
            <a:spLocks noGrp="1"/>
          </p:cNvSpPr>
          <p:nvPr>
            <p:ph type="ctrTitle"/>
          </p:nvPr>
        </p:nvSpPr>
        <p:spPr>
          <a:xfrm>
            <a:off x="1066800" y="1447800"/>
            <a:ext cx="7391400" cy="2514600"/>
          </a:xfrm>
        </p:spPr>
        <p:txBody>
          <a:bodyPr>
            <a:normAutofit/>
          </a:bodyPr>
          <a:lstStyle>
            <a:lvl1pPr algn="l">
              <a:defRPr sz="3600">
                <a:solidFill>
                  <a:srgbClr val="FFFFFF"/>
                </a:solidFill>
              </a:defRPr>
            </a:lvl1pPr>
          </a:lstStyle>
          <a:p>
            <a:r>
              <a:rPr lang="en-US"/>
              <a:t>Click to edit Master title style</a:t>
            </a:r>
          </a:p>
        </p:txBody>
      </p:sp>
      <p:sp>
        <p:nvSpPr>
          <p:cNvPr id="17" name="Subtitle 2">
            <a:extLst>
              <a:ext uri="{FF2B5EF4-FFF2-40B4-BE49-F238E27FC236}">
                <a16:creationId xmlns:a16="http://schemas.microsoft.com/office/drawing/2014/main" id="{E4FF18C0-1C7D-264A-8D29-B1E04FF8BD22}"/>
              </a:ext>
            </a:extLst>
          </p:cNvPr>
          <p:cNvSpPr>
            <a:spLocks noGrp="1"/>
          </p:cNvSpPr>
          <p:nvPr>
            <p:ph type="subTitle" idx="1"/>
          </p:nvPr>
        </p:nvSpPr>
        <p:spPr>
          <a:xfrm>
            <a:off x="1066800" y="3949148"/>
            <a:ext cx="7040880" cy="1219200"/>
          </a:xfrm>
        </p:spPr>
        <p:txBody>
          <a:bodyPr>
            <a:normAutofit/>
          </a:bodyPr>
          <a:lstStyle>
            <a:lvl1pPr marL="0" indent="0" algn="l">
              <a:buNone/>
              <a:defRPr sz="24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8" name="Date Placeholder 3">
            <a:extLst>
              <a:ext uri="{FF2B5EF4-FFF2-40B4-BE49-F238E27FC236}">
                <a16:creationId xmlns:a16="http://schemas.microsoft.com/office/drawing/2014/main" id="{F383B39D-1F89-DE48-829E-55202DE21046}"/>
              </a:ext>
            </a:extLst>
          </p:cNvPr>
          <p:cNvSpPr>
            <a:spLocks noGrp="1"/>
          </p:cNvSpPr>
          <p:nvPr>
            <p:ph type="dt" sz="half" idx="10"/>
          </p:nvPr>
        </p:nvSpPr>
        <p:spPr>
          <a:xfrm>
            <a:off x="6324600" y="6188075"/>
            <a:ext cx="2133600" cy="365125"/>
          </a:xfrm>
          <a:prstGeom prst="rect">
            <a:avLst/>
          </a:prstGeom>
        </p:spPr>
        <p:txBody>
          <a:bodyPr/>
          <a:lstStyle>
            <a:lvl1pPr algn="r">
              <a:defRPr sz="1400" b="1">
                <a:solidFill>
                  <a:schemeClr val="tx2"/>
                </a:solidFill>
              </a:defRPr>
            </a:lvl1pPr>
          </a:lstStyle>
          <a:p>
            <a:fld id="{CE01370B-B175-9B42-8D07-317CFA3CE349}" type="datetime1">
              <a:rPr lang="en-US" smtClean="0"/>
              <a:pPr/>
              <a:t>1/30/21</a:t>
            </a:fld>
            <a:endParaRPr lang="en-US"/>
          </a:p>
        </p:txBody>
      </p:sp>
      <p:pic>
        <p:nvPicPr>
          <p:cNvPr id="19" name="Picture 18">
            <a:extLst>
              <a:ext uri="{FF2B5EF4-FFF2-40B4-BE49-F238E27FC236}">
                <a16:creationId xmlns:a16="http://schemas.microsoft.com/office/drawing/2014/main" id="{AC7EB1D2-6077-9D4A-8248-C5464DDF4E31}"/>
              </a:ext>
            </a:extLst>
          </p:cNvPr>
          <p:cNvPicPr>
            <a:picLocks noChangeAspect="1"/>
          </p:cNvPicPr>
          <p:nvPr userDrawn="1"/>
        </p:nvPicPr>
        <p:blipFill>
          <a:blip r:embed="rId2"/>
          <a:stretch>
            <a:fillRect/>
          </a:stretch>
        </p:blipFill>
        <p:spPr>
          <a:xfrm>
            <a:off x="533400" y="5888019"/>
            <a:ext cx="2743200" cy="817581"/>
          </a:xfrm>
          <a:prstGeom prst="rect">
            <a:avLst/>
          </a:prstGeom>
        </p:spPr>
      </p:pic>
      <p:sp>
        <p:nvSpPr>
          <p:cNvPr id="20" name="Rectangle 19">
            <a:extLst>
              <a:ext uri="{FF2B5EF4-FFF2-40B4-BE49-F238E27FC236}">
                <a16:creationId xmlns:a16="http://schemas.microsoft.com/office/drawing/2014/main" id="{D54DE0EF-148E-284E-9321-2C6D3078CEDB}"/>
              </a:ext>
            </a:extLst>
          </p:cNvPr>
          <p:cNvSpPr/>
          <p:nvPr userDrawn="1"/>
        </p:nvSpPr>
        <p:spPr>
          <a:xfrm>
            <a:off x="457200" y="457200"/>
            <a:ext cx="8153400" cy="4800600"/>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B4ED3EA-6604-AF47-B19B-6DB2F7272B23}"/>
              </a:ext>
            </a:extLst>
          </p:cNvPr>
          <p:cNvSpPr/>
          <p:nvPr userDrawn="1"/>
        </p:nvSpPr>
        <p:spPr>
          <a:xfrm>
            <a:off x="0" y="-1"/>
            <a:ext cx="9144000" cy="5717371"/>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5ACA48D0-43EA-A241-BB7B-412C373CB209}"/>
              </a:ext>
            </a:extLst>
          </p:cNvPr>
          <p:cNvSpPr>
            <a:spLocks noGrp="1"/>
          </p:cNvSpPr>
          <p:nvPr>
            <p:ph type="ctrTitle"/>
          </p:nvPr>
        </p:nvSpPr>
        <p:spPr>
          <a:xfrm>
            <a:off x="1066800" y="1447800"/>
            <a:ext cx="7391400" cy="2514600"/>
          </a:xfrm>
        </p:spPr>
        <p:txBody>
          <a:bodyPr>
            <a:normAutofit/>
          </a:bodyPr>
          <a:lstStyle>
            <a:lvl1pPr algn="l">
              <a:defRPr sz="3600">
                <a:solidFill>
                  <a:srgbClr val="FFFFFF"/>
                </a:solidFill>
              </a:defRPr>
            </a:lvl1pPr>
          </a:lstStyle>
          <a:p>
            <a:r>
              <a:rPr lang="en-US"/>
              <a:t>Click to edit Master title style</a:t>
            </a:r>
          </a:p>
        </p:txBody>
      </p:sp>
      <p:sp>
        <p:nvSpPr>
          <p:cNvPr id="17" name="Subtitle 2">
            <a:extLst>
              <a:ext uri="{FF2B5EF4-FFF2-40B4-BE49-F238E27FC236}">
                <a16:creationId xmlns:a16="http://schemas.microsoft.com/office/drawing/2014/main" id="{E4FF18C0-1C7D-264A-8D29-B1E04FF8BD22}"/>
              </a:ext>
            </a:extLst>
          </p:cNvPr>
          <p:cNvSpPr>
            <a:spLocks noGrp="1"/>
          </p:cNvSpPr>
          <p:nvPr>
            <p:ph type="subTitle" idx="1"/>
          </p:nvPr>
        </p:nvSpPr>
        <p:spPr>
          <a:xfrm>
            <a:off x="1066800" y="3949148"/>
            <a:ext cx="7040880" cy="1219200"/>
          </a:xfrm>
        </p:spPr>
        <p:txBody>
          <a:bodyPr>
            <a:normAutofit/>
          </a:bodyPr>
          <a:lstStyle>
            <a:lvl1pPr marL="0" indent="0" algn="l">
              <a:buNone/>
              <a:defRPr sz="24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8" name="Date Placeholder 3">
            <a:extLst>
              <a:ext uri="{FF2B5EF4-FFF2-40B4-BE49-F238E27FC236}">
                <a16:creationId xmlns:a16="http://schemas.microsoft.com/office/drawing/2014/main" id="{F383B39D-1F89-DE48-829E-55202DE21046}"/>
              </a:ext>
            </a:extLst>
          </p:cNvPr>
          <p:cNvSpPr>
            <a:spLocks noGrp="1"/>
          </p:cNvSpPr>
          <p:nvPr>
            <p:ph type="dt" sz="half" idx="10"/>
          </p:nvPr>
        </p:nvSpPr>
        <p:spPr>
          <a:xfrm>
            <a:off x="6324600" y="6188075"/>
            <a:ext cx="2133600" cy="365125"/>
          </a:xfrm>
          <a:prstGeom prst="rect">
            <a:avLst/>
          </a:prstGeom>
        </p:spPr>
        <p:txBody>
          <a:bodyPr/>
          <a:lstStyle>
            <a:lvl1pPr algn="r">
              <a:defRPr sz="1400" b="1">
                <a:solidFill>
                  <a:schemeClr val="tx2"/>
                </a:solidFill>
              </a:defRPr>
            </a:lvl1pPr>
          </a:lstStyle>
          <a:p>
            <a:fld id="{CE01370B-B175-9B42-8D07-317CFA3CE349}" type="datetime1">
              <a:rPr lang="en-US" smtClean="0"/>
              <a:pPr/>
              <a:t>1/30/21</a:t>
            </a:fld>
            <a:endParaRPr lang="en-US"/>
          </a:p>
        </p:txBody>
      </p:sp>
      <p:pic>
        <p:nvPicPr>
          <p:cNvPr id="19" name="Picture 18">
            <a:extLst>
              <a:ext uri="{FF2B5EF4-FFF2-40B4-BE49-F238E27FC236}">
                <a16:creationId xmlns:a16="http://schemas.microsoft.com/office/drawing/2014/main" id="{AC7EB1D2-6077-9D4A-8248-C5464DDF4E31}"/>
              </a:ext>
            </a:extLst>
          </p:cNvPr>
          <p:cNvPicPr>
            <a:picLocks noChangeAspect="1"/>
          </p:cNvPicPr>
          <p:nvPr userDrawn="1"/>
        </p:nvPicPr>
        <p:blipFill>
          <a:blip r:embed="rId2"/>
          <a:stretch>
            <a:fillRect/>
          </a:stretch>
        </p:blipFill>
        <p:spPr>
          <a:xfrm>
            <a:off x="533400" y="5888019"/>
            <a:ext cx="2743200" cy="817581"/>
          </a:xfrm>
          <a:prstGeom prst="rect">
            <a:avLst/>
          </a:prstGeom>
        </p:spPr>
      </p:pic>
      <p:sp>
        <p:nvSpPr>
          <p:cNvPr id="20" name="Rectangle 19">
            <a:extLst>
              <a:ext uri="{FF2B5EF4-FFF2-40B4-BE49-F238E27FC236}">
                <a16:creationId xmlns:a16="http://schemas.microsoft.com/office/drawing/2014/main" id="{D54DE0EF-148E-284E-9321-2C6D3078CEDB}"/>
              </a:ext>
            </a:extLst>
          </p:cNvPr>
          <p:cNvSpPr/>
          <p:nvPr userDrawn="1"/>
        </p:nvSpPr>
        <p:spPr>
          <a:xfrm>
            <a:off x="457200" y="457200"/>
            <a:ext cx="8153400" cy="4800600"/>
          </a:xfrm>
          <a:prstGeom prst="rect">
            <a:avLst/>
          </a:pr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075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a:xfrm>
            <a:off x="457200" y="1493837"/>
            <a:ext cx="8229600" cy="4144963"/>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B85858D9-61FE-6B42-8F2D-1408B5D016F5}" type="datetime1">
              <a:rPr lang="en-US" smtClean="0"/>
              <a:pPr/>
              <a:t>1/30/21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4F979-8F8F-2547-8A9E-1448DD429B17}" type="slidenum">
              <a:rPr lang="en-US" smtClean="0"/>
              <a:pPr/>
              <a:t>‹#›</a:t>
            </a:fld>
            <a:endParaRPr lang="en-US"/>
          </a:p>
        </p:txBody>
      </p:sp>
    </p:spTree>
    <p:extLst>
      <p:ext uri="{BB962C8B-B14F-4D97-AF65-F5344CB8AC3E}">
        <p14:creationId xmlns:p14="http://schemas.microsoft.com/office/powerpoint/2010/main" val="51302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D035-5A54-344A-97DF-15B279ABCC1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451C60-6032-734D-83F9-6108BE764CEE}"/>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A2BAAC-93F7-7640-82E5-7DF47631B43B}"/>
              </a:ext>
            </a:extLst>
          </p:cNvPr>
          <p:cNvSpPr>
            <a:spLocks noGrp="1"/>
          </p:cNvSpPr>
          <p:nvPr>
            <p:ph type="dt" sz="half" idx="10"/>
          </p:nvPr>
        </p:nvSpPr>
        <p:spPr>
          <a:xfrm>
            <a:off x="628650" y="6356350"/>
            <a:ext cx="2057400" cy="365125"/>
          </a:xfrm>
          <a:prstGeom prst="rect">
            <a:avLst/>
          </a:prstGeom>
        </p:spPr>
        <p:txBody>
          <a:bodyPr/>
          <a:lstStyle/>
          <a:p>
            <a:fld id="{9ABDC51D-9606-7E4D-A2B1-F1531822827B}" type="datetimeFigureOut">
              <a:rPr lang="en-US" smtClean="0"/>
              <a:t>1/30/21</a:t>
            </a:fld>
            <a:endParaRPr lang="en-US"/>
          </a:p>
        </p:txBody>
      </p:sp>
      <p:sp>
        <p:nvSpPr>
          <p:cNvPr id="5" name="Footer Placeholder 4">
            <a:extLst>
              <a:ext uri="{FF2B5EF4-FFF2-40B4-BE49-F238E27FC236}">
                <a16:creationId xmlns:a16="http://schemas.microsoft.com/office/drawing/2014/main" id="{5A300836-0A74-D742-AE19-4F4F454BF1D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F41324B-96AB-3047-AC04-BE8AA9E9207C}"/>
              </a:ext>
            </a:extLst>
          </p:cNvPr>
          <p:cNvSpPr>
            <a:spLocks noGrp="1"/>
          </p:cNvSpPr>
          <p:nvPr>
            <p:ph type="sldNum" sz="quarter" idx="12"/>
          </p:nvPr>
        </p:nvSpPr>
        <p:spPr>
          <a:xfrm>
            <a:off x="6457950" y="6356350"/>
            <a:ext cx="2057400" cy="365125"/>
          </a:xfrm>
          <a:prstGeom prst="rect">
            <a:avLst/>
          </a:prstGeom>
        </p:spPr>
        <p:txBody>
          <a:bodyPr/>
          <a:lstStyle/>
          <a:p>
            <a:fld id="{16C1642F-62A8-DA43-87B9-C5409E9B42B0}" type="slidenum">
              <a:rPr lang="en-US" smtClean="0"/>
              <a:t>‹#›</a:t>
            </a:fld>
            <a:endParaRPr lang="en-US"/>
          </a:p>
        </p:txBody>
      </p:sp>
    </p:spTree>
    <p:extLst>
      <p:ext uri="{BB962C8B-B14F-4D97-AF65-F5344CB8AC3E}">
        <p14:creationId xmlns:p14="http://schemas.microsoft.com/office/powerpoint/2010/main" val="37612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79261-890D-4146-9920-EA3EB50E12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1A2666-2E1F-FB49-935A-D19596907DE6}"/>
              </a:ext>
            </a:extLst>
          </p:cNvPr>
          <p:cNvSpPr>
            <a:spLocks noGrp="1"/>
          </p:cNvSpPr>
          <p:nvPr>
            <p:ph idx="1"/>
          </p:nvPr>
        </p:nvSpPr>
        <p:spPr>
          <a:xfrm>
            <a:off x="628650" y="1752600"/>
            <a:ext cx="7886700"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0E267-07F8-674C-96BD-68F514C17171}"/>
              </a:ext>
            </a:extLst>
          </p:cNvPr>
          <p:cNvSpPr>
            <a:spLocks noGrp="1"/>
          </p:cNvSpPr>
          <p:nvPr>
            <p:ph type="dt" sz="half" idx="10"/>
          </p:nvPr>
        </p:nvSpPr>
        <p:spPr>
          <a:xfrm>
            <a:off x="628650" y="6356350"/>
            <a:ext cx="2057400" cy="365125"/>
          </a:xfrm>
          <a:prstGeom prst="rect">
            <a:avLst/>
          </a:prstGeom>
        </p:spPr>
        <p:txBody>
          <a:bodyPr/>
          <a:lstStyle/>
          <a:p>
            <a:fld id="{9ABDC51D-9606-7E4D-A2B1-F1531822827B}" type="datetimeFigureOut">
              <a:rPr lang="en-US" smtClean="0"/>
              <a:t>1/30/21</a:t>
            </a:fld>
            <a:endParaRPr lang="en-US"/>
          </a:p>
        </p:txBody>
      </p:sp>
      <p:sp>
        <p:nvSpPr>
          <p:cNvPr id="5" name="Footer Placeholder 4">
            <a:extLst>
              <a:ext uri="{FF2B5EF4-FFF2-40B4-BE49-F238E27FC236}">
                <a16:creationId xmlns:a16="http://schemas.microsoft.com/office/drawing/2014/main" id="{F140315B-BA5D-3746-A3F0-68927C5BD53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76BCD1-6898-DD4A-8EF0-D640F2BA0ECE}"/>
              </a:ext>
            </a:extLst>
          </p:cNvPr>
          <p:cNvSpPr>
            <a:spLocks noGrp="1"/>
          </p:cNvSpPr>
          <p:nvPr>
            <p:ph type="sldNum" sz="quarter" idx="12"/>
          </p:nvPr>
        </p:nvSpPr>
        <p:spPr>
          <a:xfrm>
            <a:off x="6457950" y="6356350"/>
            <a:ext cx="2057400" cy="365125"/>
          </a:xfrm>
          <a:prstGeom prst="rect">
            <a:avLst/>
          </a:prstGeom>
        </p:spPr>
        <p:txBody>
          <a:bodyPr/>
          <a:lstStyle/>
          <a:p>
            <a:fld id="{16C1642F-62A8-DA43-87B9-C5409E9B42B0}" type="slidenum">
              <a:rPr lang="en-US" smtClean="0"/>
              <a:t>‹#›</a:t>
            </a:fld>
            <a:endParaRPr lang="en-US"/>
          </a:p>
        </p:txBody>
      </p:sp>
    </p:spTree>
    <p:extLst>
      <p:ext uri="{BB962C8B-B14F-4D97-AF65-F5344CB8AC3E}">
        <p14:creationId xmlns:p14="http://schemas.microsoft.com/office/powerpoint/2010/main" val="386278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447800"/>
            <a:ext cx="8229600" cy="43616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MSMGF-Ppt-FooterLogo.png"/>
          <p:cNvPicPr>
            <a:picLocks noChangeAspect="1"/>
          </p:cNvPicPr>
          <p:nvPr userDrawn="1"/>
        </p:nvPicPr>
        <p:blipFill>
          <a:blip r:embed="rId9"/>
          <a:stretch>
            <a:fillRect/>
          </a:stretch>
        </p:blipFill>
        <p:spPr>
          <a:xfrm>
            <a:off x="8153400" y="6019800"/>
            <a:ext cx="720000" cy="720000"/>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49" r:id="rId2"/>
    <p:sldLayoutId id="2147483650" r:id="rId3"/>
    <p:sldLayoutId id="2147483658" r:id="rId4"/>
    <p:sldLayoutId id="2147483651" r:id="rId5"/>
    <p:sldLayoutId id="2147483672" r:id="rId6"/>
    <p:sldLayoutId id="2147483673" r:id="rId7"/>
  </p:sldLayoutIdLst>
  <p:hf hdr="0" ftr="0" dt="0"/>
  <p:txStyles>
    <p:titleStyle>
      <a:lvl1pPr algn="l" defTabSz="457200" rtl="0" eaLnBrk="1" latinLnBrk="0" hangingPunct="1">
        <a:lnSpc>
          <a:spcPct val="100000"/>
        </a:lnSpc>
        <a:spcBef>
          <a:spcPct val="0"/>
        </a:spcBef>
        <a:buNone/>
        <a:defRPr sz="3600" b="1" kern="1200" cap="all">
          <a:solidFill>
            <a:schemeClr val="tx1"/>
          </a:solidFill>
          <a:latin typeface="Arial"/>
          <a:ea typeface="+mj-ea"/>
          <a:cs typeface="Arial"/>
        </a:defRPr>
      </a:lvl1pPr>
    </p:titleStyle>
    <p:bodyStyle>
      <a:lvl1pPr marL="0" indent="0" algn="l" defTabSz="457200" rtl="0" eaLnBrk="1" latinLnBrk="0" hangingPunct="1">
        <a:spcBef>
          <a:spcPct val="20000"/>
        </a:spcBef>
        <a:buFontTx/>
        <a:buNone/>
        <a:defRPr sz="2800" b="1" kern="1200">
          <a:solidFill>
            <a:schemeClr val="accent1"/>
          </a:solidFill>
          <a:latin typeface="Arial"/>
          <a:ea typeface="+mn-ea"/>
          <a:cs typeface="Arial"/>
        </a:defRPr>
      </a:lvl1pPr>
      <a:lvl2pPr marL="0" indent="0" algn="l" defTabSz="457200" rtl="0" eaLnBrk="1" latinLnBrk="0" hangingPunct="1">
        <a:spcBef>
          <a:spcPct val="20000"/>
        </a:spcBef>
        <a:buFontTx/>
        <a:buNone/>
        <a:defRPr sz="260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kern="1200">
          <a:solidFill>
            <a:schemeClr val="tx2"/>
          </a:solidFill>
          <a:latin typeface="Arial"/>
          <a:ea typeface="+mn-ea"/>
          <a:cs typeface="Arial"/>
        </a:defRPr>
      </a:lvl3pPr>
      <a:lvl4pPr marL="457200" indent="0" algn="l" defTabSz="457200" rtl="0" eaLnBrk="1" latinLnBrk="0" hangingPunct="1">
        <a:spcBef>
          <a:spcPct val="20000"/>
        </a:spcBef>
        <a:buFontTx/>
        <a:buNone/>
        <a:defRPr sz="200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678784-3A42-0E4F-90DE-6C743E62F743}"/>
              </a:ext>
            </a:extLst>
          </p:cNvPr>
          <p:cNvSpPr/>
          <p:nvPr userDrawn="1"/>
        </p:nvSpPr>
        <p:spPr>
          <a:xfrm>
            <a:off x="0" y="0"/>
            <a:ext cx="9144000" cy="5867400"/>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1A72653-3A29-E944-A4A1-DE316029FE68}"/>
              </a:ext>
            </a:extLst>
          </p:cNvPr>
          <p:cNvPicPr>
            <a:picLocks noChangeAspect="1"/>
          </p:cNvPicPr>
          <p:nvPr userDrawn="1"/>
        </p:nvPicPr>
        <p:blipFill rotWithShape="1">
          <a:blip r:embed="rId13"/>
          <a:srcRect l="17018" r="17470" b="40164"/>
          <a:stretch/>
        </p:blipFill>
        <p:spPr>
          <a:xfrm>
            <a:off x="0" y="1295400"/>
            <a:ext cx="9144000" cy="5562600"/>
          </a:xfrm>
          <a:prstGeom prst="rect">
            <a:avLst/>
          </a:prstGeom>
        </p:spPr>
      </p:pic>
      <p:sp>
        <p:nvSpPr>
          <p:cNvPr id="2" name="Title Placeholder 1">
            <a:extLst>
              <a:ext uri="{FF2B5EF4-FFF2-40B4-BE49-F238E27FC236}">
                <a16:creationId xmlns:a16="http://schemas.microsoft.com/office/drawing/2014/main" id="{21A26106-985D-424C-BAE6-9DEC1959C260}"/>
              </a:ext>
            </a:extLst>
          </p:cNvPr>
          <p:cNvSpPr>
            <a:spLocks noGrp="1"/>
          </p:cNvSpPr>
          <p:nvPr>
            <p:ph type="title"/>
          </p:nvPr>
        </p:nvSpPr>
        <p:spPr>
          <a:xfrm>
            <a:off x="762000" y="1981200"/>
            <a:ext cx="7886700" cy="1325563"/>
          </a:xfrm>
          <a:prstGeom prst="rect">
            <a:avLst/>
          </a:prstGeom>
        </p:spPr>
        <p:txBody>
          <a:bodyPr vert="horz" lIns="91440" tIns="45720" rIns="91440" bIns="45720" rtlCol="0" anchor="ctr">
            <a:normAutofit/>
          </a:bodyPr>
          <a:lstStyle/>
          <a:p>
            <a:r>
              <a:rPr lang="en-US"/>
              <a:t>CLICK TO EDIT MASTER TITLE STYLE</a:t>
            </a:r>
          </a:p>
        </p:txBody>
      </p:sp>
      <p:pic>
        <p:nvPicPr>
          <p:cNvPr id="4" name="Picture 3">
            <a:extLst>
              <a:ext uri="{FF2B5EF4-FFF2-40B4-BE49-F238E27FC236}">
                <a16:creationId xmlns:a16="http://schemas.microsoft.com/office/drawing/2014/main" id="{E8B3F095-7B50-404D-8195-1EBF386239B7}"/>
              </a:ext>
            </a:extLst>
          </p:cNvPr>
          <p:cNvPicPr>
            <a:picLocks noChangeAspect="1"/>
          </p:cNvPicPr>
          <p:nvPr userDrawn="1"/>
        </p:nvPicPr>
        <p:blipFill>
          <a:blip r:embed="rId14"/>
          <a:stretch>
            <a:fillRect/>
          </a:stretch>
        </p:blipFill>
        <p:spPr>
          <a:xfrm>
            <a:off x="6477000" y="351618"/>
            <a:ext cx="2362200" cy="791382"/>
          </a:xfrm>
          <a:prstGeom prst="rect">
            <a:avLst/>
          </a:prstGeom>
        </p:spPr>
      </p:pic>
    </p:spTree>
    <p:extLst>
      <p:ext uri="{BB962C8B-B14F-4D97-AF65-F5344CB8AC3E}">
        <p14:creationId xmlns:p14="http://schemas.microsoft.com/office/powerpoint/2010/main" val="31650504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publichealth.jmir.org/2018/1/e15/"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mpactglobal.org/wp-content/uploads/2020/12/MPact_techbrief_KPFunding_PEPFAR_french_1.pdf" TargetMode="External"/><Relationship Id="rId2" Type="http://schemas.openxmlformats.org/officeDocument/2006/relationships/hyperlink" Target="https://mpactglobal.org/wp-content/uploads/2020/11/MPact_techbrief_KPFunding_PEPFAR_2-1.pdf" TargetMode="Externa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mpactglobal.org/key-population-empowerment-leadership-program-pepfar-technical-brief-webin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4D40C76-8E09-3743-9024-938DC36C3120}"/>
              </a:ext>
            </a:extLst>
          </p:cNvPr>
          <p:cNvSpPr>
            <a:spLocks noGrp="1"/>
          </p:cNvSpPr>
          <p:nvPr>
            <p:ph type="subTitle" idx="1"/>
          </p:nvPr>
        </p:nvSpPr>
        <p:spPr>
          <a:xfrm>
            <a:off x="1295400" y="4724400"/>
            <a:ext cx="6858000" cy="1655762"/>
          </a:xfrm>
        </p:spPr>
        <p:txBody>
          <a:bodyPr/>
          <a:lstStyle/>
          <a:p>
            <a:r>
              <a:rPr lang="en-US" dirty="0"/>
              <a:t>Nadia </a:t>
            </a:r>
            <a:r>
              <a:rPr lang="en-US" dirty="0" err="1"/>
              <a:t>Rafif</a:t>
            </a:r>
            <a:r>
              <a:rPr lang="en-US" dirty="0"/>
              <a:t> – Director of Policy, </a:t>
            </a:r>
            <a:r>
              <a:rPr lang="en-US" dirty="0" err="1"/>
              <a:t>Mpact</a:t>
            </a:r>
            <a:endParaRPr lang="en-US" dirty="0"/>
          </a:p>
          <a:p>
            <a:r>
              <a:rPr lang="en-US" dirty="0" err="1"/>
              <a:t>www.mpactglobal.org</a:t>
            </a:r>
            <a:endParaRPr lang="en-US" dirty="0"/>
          </a:p>
          <a:p>
            <a:r>
              <a:rPr lang="en-US" dirty="0"/>
              <a:t>January 28, 2021</a:t>
            </a:r>
          </a:p>
        </p:txBody>
      </p:sp>
      <p:sp>
        <p:nvSpPr>
          <p:cNvPr id="4" name="Title 3">
            <a:extLst>
              <a:ext uri="{FF2B5EF4-FFF2-40B4-BE49-F238E27FC236}">
                <a16:creationId xmlns:a16="http://schemas.microsoft.com/office/drawing/2014/main" id="{564B40D5-0DA0-DE48-8BAE-2BDB5BFD1AED}"/>
              </a:ext>
            </a:extLst>
          </p:cNvPr>
          <p:cNvSpPr>
            <a:spLocks noGrp="1"/>
          </p:cNvSpPr>
          <p:nvPr>
            <p:ph type="ctrTitle"/>
          </p:nvPr>
        </p:nvSpPr>
        <p:spPr>
          <a:xfrm>
            <a:off x="381000" y="1676400"/>
            <a:ext cx="8305800" cy="2387600"/>
          </a:xfrm>
        </p:spPr>
        <p:txBody>
          <a:bodyPr>
            <a:noAutofit/>
          </a:bodyPr>
          <a:lstStyle/>
          <a:p>
            <a:pPr algn="ctr"/>
            <a:r>
              <a:rPr lang="en-US" sz="3600" dirty="0"/>
              <a:t>Prioritizing Effective Interventions for Key Populations</a:t>
            </a:r>
            <a:br>
              <a:rPr lang="en-US" sz="3600" dirty="0"/>
            </a:br>
            <a:r>
              <a:rPr lang="en-US" sz="3600" dirty="0"/>
              <a:t>in PEPFAR 2021 COP Development</a:t>
            </a:r>
            <a:br>
              <a:rPr lang="en-US" sz="3600" dirty="0"/>
            </a:br>
            <a:endParaRPr lang="en-US" sz="3600" dirty="0"/>
          </a:p>
        </p:txBody>
      </p:sp>
    </p:spTree>
    <p:extLst>
      <p:ext uri="{BB962C8B-B14F-4D97-AF65-F5344CB8AC3E}">
        <p14:creationId xmlns:p14="http://schemas.microsoft.com/office/powerpoint/2010/main" val="1822925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33"/>
          <p:cNvSpPr>
            <a:spLocks noGrp="1"/>
          </p:cNvSpPr>
          <p:nvPr>
            <p:ph idx="1"/>
          </p:nvPr>
        </p:nvSpPr>
        <p:spPr>
          <a:xfrm>
            <a:off x="161192" y="187569"/>
            <a:ext cx="8821616" cy="1054530"/>
          </a:xfrm>
        </p:spPr>
        <p:txBody>
          <a:bodyPr>
            <a:noAutofit/>
          </a:bodyPr>
          <a:lstStyle/>
          <a:p>
            <a:r>
              <a:rPr lang="en-US" sz="3200" dirty="0"/>
              <a:t>Minimum services and activities in a comprehensive HIV/STI program for gay and bisexual men should include:</a:t>
            </a:r>
          </a:p>
          <a:p>
            <a:r>
              <a:rPr lang="en-US" sz="3200" dirty="0"/>
              <a:t> </a:t>
            </a:r>
          </a:p>
          <a:p>
            <a:endParaRPr lang="en-US" sz="3200" b="0" dirty="0">
              <a:solidFill>
                <a:schemeClr val="tx2"/>
              </a:solidFill>
              <a:latin typeface="Arial" panose="020B0604020202020204" pitchFamily="34" charset="0"/>
              <a:cs typeface="Arial" panose="020B0604020202020204" pitchFamily="34" charset="0"/>
            </a:endParaRPr>
          </a:p>
        </p:txBody>
      </p:sp>
      <p:sp>
        <p:nvSpPr>
          <p:cNvPr id="31" name="Slide Number Placeholder 30"/>
          <p:cNvSpPr>
            <a:spLocks noGrp="1"/>
          </p:cNvSpPr>
          <p:nvPr>
            <p:ph type="sldNum" sz="quarter" idx="12"/>
          </p:nvPr>
        </p:nvSpPr>
        <p:spPr/>
        <p:txBody>
          <a:bodyPr/>
          <a:lstStyle/>
          <a:p>
            <a:endParaRPr lang="en-US"/>
          </a:p>
        </p:txBody>
      </p:sp>
      <p:sp>
        <p:nvSpPr>
          <p:cNvPr id="4" name="Content Placeholder 33"/>
          <p:cNvSpPr txBox="1">
            <a:spLocks/>
          </p:cNvSpPr>
          <p:nvPr/>
        </p:nvSpPr>
        <p:spPr>
          <a:xfrm>
            <a:off x="161192" y="1808820"/>
            <a:ext cx="8982807" cy="3240360"/>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i="0" kern="1200">
                <a:solidFill>
                  <a:schemeClr val="accent1"/>
                </a:solidFill>
                <a:latin typeface="Arial"/>
                <a:ea typeface="+mn-ea"/>
                <a:cs typeface="Arial"/>
              </a:defRPr>
            </a:lvl1pPr>
            <a:lvl2pPr marL="0" indent="0" algn="l" defTabSz="457200" rtl="0" eaLnBrk="1" latinLnBrk="0" hangingPunct="1">
              <a:spcBef>
                <a:spcPct val="20000"/>
              </a:spcBef>
              <a:buFontTx/>
              <a:buNone/>
              <a:defRPr sz="2600" b="0" i="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b="0" i="0" kern="1200">
                <a:solidFill>
                  <a:schemeClr val="tx2"/>
                </a:solidFill>
                <a:latin typeface="Arial"/>
                <a:ea typeface="+mn-ea"/>
                <a:cs typeface="Arial"/>
              </a:defRPr>
            </a:lvl3pPr>
            <a:lvl4pPr marL="457200" indent="0" algn="l" defTabSz="457200" rtl="0" eaLnBrk="1" latinLnBrk="0" hangingPunct="1">
              <a:spcBef>
                <a:spcPct val="20000"/>
              </a:spcBef>
              <a:buFontTx/>
              <a:buNone/>
              <a:defRPr sz="2000" b="0" i="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b="0" i="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0" indent="-342900">
              <a:buFont typeface="Arial" panose="020B0604020202020204" pitchFamily="34" charset="0"/>
              <a:buChar char="•"/>
            </a:pPr>
            <a:r>
              <a:rPr lang="en-US" sz="2300" b="0" dirty="0">
                <a:solidFill>
                  <a:schemeClr val="tx2"/>
                </a:solidFill>
              </a:rPr>
              <a:t>HIV testing and counseling</a:t>
            </a:r>
          </a:p>
          <a:p>
            <a:pPr marL="342900" lvl="0" indent="-342900">
              <a:buFont typeface="Arial" panose="020B0604020202020204" pitchFamily="34" charset="0"/>
              <a:buChar char="•"/>
            </a:pPr>
            <a:r>
              <a:rPr lang="en-US" sz="2300" b="0" dirty="0">
                <a:solidFill>
                  <a:schemeClr val="tx2"/>
                </a:solidFill>
              </a:rPr>
              <a:t>Risk reduction commodities</a:t>
            </a:r>
          </a:p>
          <a:p>
            <a:pPr marL="342900" lvl="0" indent="-342900">
              <a:buFont typeface="Arial" panose="020B0604020202020204" pitchFamily="34" charset="0"/>
              <a:buChar char="•"/>
            </a:pPr>
            <a:r>
              <a:rPr lang="en-US" sz="2300" b="0" dirty="0">
                <a:solidFill>
                  <a:schemeClr val="tx2"/>
                </a:solidFill>
              </a:rPr>
              <a:t>Community empowerment activities</a:t>
            </a:r>
          </a:p>
          <a:p>
            <a:pPr marL="342900" lvl="0" indent="-342900">
              <a:buFont typeface="Arial" panose="020B0604020202020204" pitchFamily="34" charset="0"/>
              <a:buChar char="•"/>
            </a:pPr>
            <a:r>
              <a:rPr lang="en-US" sz="2300" b="0" dirty="0">
                <a:solidFill>
                  <a:schemeClr val="tx2"/>
                </a:solidFill>
              </a:rPr>
              <a:t>Referrals</a:t>
            </a:r>
          </a:p>
          <a:p>
            <a:pPr marL="342900" lvl="0" indent="-342900">
              <a:buFont typeface="Arial" panose="020B0604020202020204" pitchFamily="34" charset="0"/>
              <a:buChar char="•"/>
            </a:pPr>
            <a:r>
              <a:rPr lang="en-US" sz="2300" b="0" dirty="0">
                <a:solidFill>
                  <a:schemeClr val="tx2"/>
                </a:solidFill>
              </a:rPr>
              <a:t>Addressing key structural barriers</a:t>
            </a:r>
          </a:p>
          <a:p>
            <a:pPr marL="342900" lvl="0" indent="-342900">
              <a:buFont typeface="Arial" panose="020B0604020202020204" pitchFamily="34" charset="0"/>
              <a:buChar char="•"/>
            </a:pPr>
            <a:r>
              <a:rPr lang="en-US" sz="2300" b="0" dirty="0">
                <a:solidFill>
                  <a:schemeClr val="tx2"/>
                </a:solidFill>
              </a:rPr>
              <a:t>Community led monitoring</a:t>
            </a:r>
          </a:p>
          <a:p>
            <a:r>
              <a:rPr lang="en-US" b="0" dirty="0">
                <a:latin typeface="Arial" panose="020B0604020202020204" pitchFamily="34" charset="0"/>
                <a:cs typeface="Arial" panose="020B0604020202020204" pitchFamily="34" charset="0"/>
              </a:rPr>
              <a:t>Combination prevention programs </a:t>
            </a:r>
            <a:r>
              <a:rPr lang="en-US" b="0" dirty="0">
                <a:solidFill>
                  <a:schemeClr val="tx2"/>
                </a:solidFill>
                <a:latin typeface="Arial" panose="020B0604020202020204" pitchFamily="34" charset="0"/>
                <a:cs typeface="Arial" panose="020B0604020202020204" pitchFamily="34" charset="0"/>
              </a:rPr>
              <a:t>are</a:t>
            </a:r>
          </a:p>
          <a:p>
            <a:pPr marL="342900" indent="-342900">
              <a:buFont typeface="Arial" panose="020B0604020202020204" pitchFamily="34" charset="0"/>
              <a:buChar char="•"/>
            </a:pPr>
            <a:r>
              <a:rPr lang="en-US" sz="2300" b="0" dirty="0">
                <a:solidFill>
                  <a:schemeClr val="tx2"/>
                </a:solidFill>
                <a:latin typeface="Arial" panose="020B0604020202020204" pitchFamily="34" charset="0"/>
                <a:cs typeface="Arial" panose="020B0604020202020204" pitchFamily="34" charset="0"/>
              </a:rPr>
              <a:t>Rights-based</a:t>
            </a:r>
          </a:p>
          <a:p>
            <a:pPr marL="342900" indent="-342900">
              <a:buFont typeface="Arial" panose="020B0604020202020204" pitchFamily="34" charset="0"/>
              <a:buChar char="•"/>
            </a:pPr>
            <a:r>
              <a:rPr lang="en-US" sz="2300" b="0" dirty="0">
                <a:solidFill>
                  <a:schemeClr val="tx2"/>
                </a:solidFill>
                <a:latin typeface="Arial" panose="020B0604020202020204" pitchFamily="34" charset="0"/>
                <a:cs typeface="Arial" panose="020B0604020202020204" pitchFamily="34" charset="0"/>
              </a:rPr>
              <a:t>Evidence-informed</a:t>
            </a:r>
          </a:p>
          <a:p>
            <a:pPr marL="342900" indent="-342900">
              <a:buFont typeface="Arial" panose="020B0604020202020204" pitchFamily="34" charset="0"/>
              <a:buChar char="•"/>
            </a:pPr>
            <a:r>
              <a:rPr lang="en-US" sz="2300" b="0" dirty="0">
                <a:solidFill>
                  <a:schemeClr val="tx2"/>
                </a:solidFill>
                <a:latin typeface="Arial" panose="020B0604020202020204" pitchFamily="34" charset="0"/>
                <a:cs typeface="Arial" panose="020B0604020202020204" pitchFamily="34" charset="0"/>
              </a:rPr>
              <a:t>Community-owned</a:t>
            </a:r>
          </a:p>
          <a:p>
            <a:pPr marL="342900" indent="-342900">
              <a:buFont typeface="Arial" panose="020B0604020202020204" pitchFamily="34" charset="0"/>
              <a:buChar char="•"/>
            </a:pPr>
            <a:r>
              <a:rPr lang="en-US" sz="2300" b="0" dirty="0">
                <a:solidFill>
                  <a:schemeClr val="tx2"/>
                </a:solidFill>
                <a:latin typeface="Arial" panose="020B0604020202020204" pitchFamily="34" charset="0"/>
                <a:cs typeface="Arial" panose="020B0604020202020204" pitchFamily="34" charset="0"/>
              </a:rPr>
              <a:t>Use a mix of biomedical, behavioral and structural interventions</a:t>
            </a:r>
          </a:p>
          <a:p>
            <a:endParaRPr lang="en-US" sz="2400" b="0" dirty="0">
              <a:latin typeface="Arial" panose="020B0604020202020204" pitchFamily="34" charset="0"/>
              <a:cs typeface="Arial" panose="020B0604020202020204" pitchFamily="34" charset="0"/>
            </a:endParaRPr>
          </a:p>
          <a:p>
            <a:endParaRPr lang="en-US" b="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81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endParaRPr lang="en-US"/>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64076"/>
            <a:ext cx="6735861" cy="6192688"/>
          </a:xfrm>
          <a:prstGeom prst="rect">
            <a:avLst/>
          </a:prstGeom>
          <a:noFill/>
          <a:ln>
            <a:noFill/>
          </a:ln>
        </p:spPr>
      </p:pic>
      <p:sp>
        <p:nvSpPr>
          <p:cNvPr id="5" name="Title 1">
            <a:extLst>
              <a:ext uri="{FF2B5EF4-FFF2-40B4-BE49-F238E27FC236}">
                <a16:creationId xmlns:a16="http://schemas.microsoft.com/office/drawing/2014/main" id="{29E73B19-62D9-8647-9374-BE3047039E96}"/>
              </a:ext>
            </a:extLst>
          </p:cNvPr>
          <p:cNvSpPr>
            <a:spLocks noGrp="1"/>
          </p:cNvSpPr>
          <p:nvPr>
            <p:ph type="title"/>
          </p:nvPr>
        </p:nvSpPr>
        <p:spPr>
          <a:xfrm>
            <a:off x="228600" y="0"/>
            <a:ext cx="8077200" cy="1143000"/>
          </a:xfrm>
        </p:spPr>
        <p:txBody>
          <a:bodyPr/>
          <a:lstStyle/>
          <a:p>
            <a:r>
              <a:rPr lang="en-US" dirty="0">
                <a:solidFill>
                  <a:srgbClr val="EA5329"/>
                </a:solidFill>
              </a:rPr>
              <a:t>Key elements: community empowerment</a:t>
            </a:r>
          </a:p>
        </p:txBody>
      </p:sp>
    </p:spTree>
    <p:extLst>
      <p:ext uri="{BB962C8B-B14F-4D97-AF65-F5344CB8AC3E}">
        <p14:creationId xmlns:p14="http://schemas.microsoft.com/office/powerpoint/2010/main" val="2489121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33"/>
          <p:cNvSpPr>
            <a:spLocks noGrp="1"/>
          </p:cNvSpPr>
          <p:nvPr>
            <p:ph idx="1"/>
          </p:nvPr>
        </p:nvSpPr>
        <p:spPr>
          <a:xfrm>
            <a:off x="914400" y="990600"/>
            <a:ext cx="7704856" cy="936104"/>
          </a:xfrm>
        </p:spPr>
        <p:txBody>
          <a:bodyPr>
            <a:noAutofit/>
          </a:bodyPr>
          <a:lstStyle/>
          <a:p>
            <a:r>
              <a:rPr lang="en-US" b="0" dirty="0">
                <a:solidFill>
                  <a:schemeClr val="tx2"/>
                </a:solidFill>
                <a:latin typeface="Arial" panose="020B0604020202020204" pitchFamily="34" charset="0"/>
                <a:cs typeface="Arial" panose="020B0604020202020204" pitchFamily="34" charset="0"/>
              </a:rPr>
              <a:t>Examples of </a:t>
            </a:r>
            <a:r>
              <a:rPr lang="en-US" dirty="0">
                <a:latin typeface="Arial" panose="020B0604020202020204" pitchFamily="34" charset="0"/>
                <a:cs typeface="Arial" panose="020B0604020202020204" pitchFamily="34" charset="0"/>
              </a:rPr>
              <a:t>combination prevention approaches </a:t>
            </a:r>
            <a:r>
              <a:rPr lang="en-US" b="0" dirty="0">
                <a:solidFill>
                  <a:schemeClr val="tx2"/>
                </a:solidFill>
                <a:latin typeface="Arial" panose="020B0604020202020204" pitchFamily="34" charset="0"/>
                <a:cs typeface="Arial" panose="020B0604020202020204" pitchFamily="34" charset="0"/>
              </a:rPr>
              <a:t>include:</a:t>
            </a:r>
          </a:p>
        </p:txBody>
      </p:sp>
      <p:sp>
        <p:nvSpPr>
          <p:cNvPr id="31" name="Slide Number Placeholder 30"/>
          <p:cNvSpPr>
            <a:spLocks noGrp="1"/>
          </p:cNvSpPr>
          <p:nvPr>
            <p:ph type="sldNum" sz="quarter" idx="12"/>
          </p:nvPr>
        </p:nvSpPr>
        <p:spPr/>
        <p:txBody>
          <a:bodyPr/>
          <a:lstStyle/>
          <a:p>
            <a:endParaRPr lang="en-US"/>
          </a:p>
        </p:txBody>
      </p:sp>
      <p:sp>
        <p:nvSpPr>
          <p:cNvPr id="4" name="Content Placeholder 33"/>
          <p:cNvSpPr txBox="1">
            <a:spLocks/>
          </p:cNvSpPr>
          <p:nvPr/>
        </p:nvSpPr>
        <p:spPr>
          <a:xfrm>
            <a:off x="1143000" y="2132856"/>
            <a:ext cx="7704856" cy="4320480"/>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i="0" kern="1200">
                <a:solidFill>
                  <a:schemeClr val="accent1"/>
                </a:solidFill>
                <a:latin typeface="Arial"/>
                <a:ea typeface="+mn-ea"/>
                <a:cs typeface="Arial"/>
              </a:defRPr>
            </a:lvl1pPr>
            <a:lvl2pPr marL="0" indent="0" algn="l" defTabSz="457200" rtl="0" eaLnBrk="1" latinLnBrk="0" hangingPunct="1">
              <a:spcBef>
                <a:spcPct val="20000"/>
              </a:spcBef>
              <a:buFontTx/>
              <a:buNone/>
              <a:defRPr sz="2600" b="0" i="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b="0" i="0" kern="1200">
                <a:solidFill>
                  <a:schemeClr val="tx2"/>
                </a:solidFill>
                <a:latin typeface="Arial"/>
                <a:ea typeface="+mn-ea"/>
                <a:cs typeface="Arial"/>
              </a:defRPr>
            </a:lvl3pPr>
            <a:lvl4pPr marL="457200" indent="0" algn="l" defTabSz="457200" rtl="0" eaLnBrk="1" latinLnBrk="0" hangingPunct="1">
              <a:spcBef>
                <a:spcPct val="20000"/>
              </a:spcBef>
              <a:buFontTx/>
              <a:buNone/>
              <a:defRPr sz="2000" b="0" i="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b="0" i="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b="0" dirty="0">
                <a:solidFill>
                  <a:schemeClr val="tx2"/>
                </a:solidFill>
                <a:latin typeface="Arial" panose="020B0604020202020204" pitchFamily="34" charset="0"/>
                <a:cs typeface="Arial" panose="020B0604020202020204" pitchFamily="34" charset="0"/>
              </a:rPr>
              <a:t>Individual and group-level behavioral interventions</a:t>
            </a:r>
          </a:p>
          <a:p>
            <a:pPr marL="342900" indent="-342900">
              <a:buFont typeface="Arial" panose="020B0604020202020204" pitchFamily="34" charset="0"/>
              <a:buChar char="•"/>
            </a:pPr>
            <a:r>
              <a:rPr lang="en-US" sz="2400" b="0" dirty="0">
                <a:solidFill>
                  <a:schemeClr val="tx2"/>
                </a:solidFill>
                <a:latin typeface="Arial" panose="020B0604020202020204" pitchFamily="34" charset="0"/>
                <a:cs typeface="Arial" panose="020B0604020202020204" pitchFamily="34" charset="0"/>
              </a:rPr>
              <a:t>Sexual or other risk history-taking</a:t>
            </a:r>
          </a:p>
          <a:p>
            <a:pPr marL="342900" indent="-342900">
              <a:buFont typeface="Arial" panose="020B0604020202020204" pitchFamily="34" charset="0"/>
              <a:buChar char="•"/>
            </a:pPr>
            <a:r>
              <a:rPr lang="en-US" sz="2400" b="0" dirty="0">
                <a:solidFill>
                  <a:schemeClr val="tx2"/>
                </a:solidFill>
                <a:latin typeface="Arial" panose="020B0604020202020204" pitchFamily="34" charset="0"/>
                <a:cs typeface="Arial" panose="020B0604020202020204" pitchFamily="34" charset="0"/>
              </a:rPr>
              <a:t>Adaptive strategies, such as strategic positioning and serosorting</a:t>
            </a:r>
          </a:p>
          <a:p>
            <a:pPr marL="342900" indent="-342900">
              <a:buFont typeface="Arial" panose="020B0604020202020204" pitchFamily="34" charset="0"/>
              <a:buChar char="•"/>
            </a:pPr>
            <a:r>
              <a:rPr lang="en-US" sz="2400" b="0" dirty="0">
                <a:solidFill>
                  <a:schemeClr val="tx2"/>
                </a:solidFill>
                <a:latin typeface="Arial" panose="020B0604020202020204" pitchFamily="34" charset="0"/>
                <a:cs typeface="Arial" panose="020B0604020202020204" pitchFamily="34" charset="0"/>
              </a:rPr>
              <a:t>Voluntary medical male circumcision</a:t>
            </a:r>
          </a:p>
          <a:p>
            <a:pPr marL="342900" indent="-342900">
              <a:buFont typeface="Arial" panose="020B0604020202020204" pitchFamily="34" charset="0"/>
              <a:buChar char="•"/>
            </a:pPr>
            <a:r>
              <a:rPr lang="en-US" sz="2400" b="0" dirty="0">
                <a:solidFill>
                  <a:schemeClr val="tx2"/>
                </a:solidFill>
                <a:latin typeface="Arial" panose="020B0604020202020204" pitchFamily="34" charset="0"/>
                <a:cs typeface="Arial" panose="020B0604020202020204" pitchFamily="34" charset="0"/>
              </a:rPr>
              <a:t>Condom and lubricant promotion</a:t>
            </a:r>
          </a:p>
          <a:p>
            <a:pPr marL="342900" indent="-342900">
              <a:buFont typeface="Arial" panose="020B0604020202020204" pitchFamily="34" charset="0"/>
              <a:buChar char="•"/>
            </a:pPr>
            <a:r>
              <a:rPr lang="en-US" sz="2400" b="0" dirty="0">
                <a:solidFill>
                  <a:schemeClr val="tx2"/>
                </a:solidFill>
                <a:latin typeface="Arial" panose="020B0604020202020204" pitchFamily="34" charset="0"/>
                <a:cs typeface="Arial" panose="020B0604020202020204" pitchFamily="34" charset="0"/>
              </a:rPr>
              <a:t>Voluntary HIV testing and counseling</a:t>
            </a:r>
          </a:p>
          <a:p>
            <a:pPr marL="342900" indent="-342900">
              <a:buFont typeface="Arial" panose="020B0604020202020204" pitchFamily="34" charset="0"/>
              <a:buChar char="•"/>
            </a:pPr>
            <a:r>
              <a:rPr lang="en-US" sz="2400" b="0" dirty="0" err="1">
                <a:solidFill>
                  <a:schemeClr val="tx2"/>
                </a:solidFill>
                <a:latin typeface="Arial" panose="020B0604020202020204" pitchFamily="34" charset="0"/>
                <a:cs typeface="Arial" panose="020B0604020202020204" pitchFamily="34" charset="0"/>
              </a:rPr>
              <a:t>PrEP</a:t>
            </a:r>
            <a:r>
              <a:rPr lang="en-US" sz="2400" b="0" dirty="0">
                <a:solidFill>
                  <a:schemeClr val="tx2"/>
                </a:solidFill>
                <a:latin typeface="Arial" panose="020B0604020202020204" pitchFamily="34" charset="0"/>
                <a:cs typeface="Arial" panose="020B0604020202020204" pitchFamily="34" charset="0"/>
              </a:rPr>
              <a:t> and PEP</a:t>
            </a:r>
          </a:p>
          <a:p>
            <a:pPr marL="342900" indent="-342900">
              <a:buFont typeface="Arial" panose="020B0604020202020204" pitchFamily="34" charset="0"/>
              <a:buChar char="•"/>
            </a:pPr>
            <a:r>
              <a:rPr lang="en-US" sz="2400" b="0" dirty="0">
                <a:solidFill>
                  <a:schemeClr val="tx2"/>
                </a:solidFill>
                <a:latin typeface="Arial" panose="020B0604020202020204" pitchFamily="34" charset="0"/>
                <a:cs typeface="Arial" panose="020B0604020202020204" pitchFamily="34" charset="0"/>
              </a:rPr>
              <a:t>STI and other sexual health services</a:t>
            </a:r>
          </a:p>
          <a:p>
            <a:endParaRPr lang="en-US" sz="2000" dirty="0">
              <a:solidFill>
                <a:schemeClr val="tx1"/>
              </a:solidFill>
            </a:endParaRPr>
          </a:p>
        </p:txBody>
      </p:sp>
    </p:spTree>
    <p:extLst>
      <p:ext uri="{BB962C8B-B14F-4D97-AF65-F5344CB8AC3E}">
        <p14:creationId xmlns:p14="http://schemas.microsoft.com/office/powerpoint/2010/main" val="122587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D4A7-2709-1049-9986-6508E550EEA4}"/>
              </a:ext>
            </a:extLst>
          </p:cNvPr>
          <p:cNvSpPr>
            <a:spLocks noGrp="1"/>
          </p:cNvSpPr>
          <p:nvPr>
            <p:ph type="title"/>
          </p:nvPr>
        </p:nvSpPr>
        <p:spPr/>
        <p:txBody>
          <a:bodyPr/>
          <a:lstStyle/>
          <a:p>
            <a:r>
              <a:rPr lang="en-US">
                <a:solidFill>
                  <a:srgbClr val="EA5329"/>
                </a:solidFill>
              </a:rPr>
              <a:t>TIPS</a:t>
            </a:r>
          </a:p>
        </p:txBody>
      </p:sp>
      <p:sp>
        <p:nvSpPr>
          <p:cNvPr id="3" name="Content Placeholder 2">
            <a:extLst>
              <a:ext uri="{FF2B5EF4-FFF2-40B4-BE49-F238E27FC236}">
                <a16:creationId xmlns:a16="http://schemas.microsoft.com/office/drawing/2014/main" id="{7DB192CF-B12B-8F4A-A889-CA643C288B1D}"/>
              </a:ext>
            </a:extLst>
          </p:cNvPr>
          <p:cNvSpPr>
            <a:spLocks noGrp="1"/>
          </p:cNvSpPr>
          <p:nvPr>
            <p:ph idx="1"/>
          </p:nvPr>
        </p:nvSpPr>
        <p:spPr>
          <a:xfrm>
            <a:off x="457200" y="1493837"/>
            <a:ext cx="8229600" cy="4144963"/>
          </a:xfrm>
        </p:spPr>
        <p:txBody>
          <a:bodyPr>
            <a:noAutofit/>
          </a:bodyPr>
          <a:lstStyle/>
          <a:p>
            <a:pPr marL="457200" indent="-457200">
              <a:buFont typeface="Arial" panose="020B0604020202020204" pitchFamily="34" charset="0"/>
              <a:buChar char="•"/>
            </a:pPr>
            <a:r>
              <a:rPr lang="en-US" sz="2400" b="0" dirty="0">
                <a:solidFill>
                  <a:schemeClr val="tx1">
                    <a:lumMod val="65000"/>
                    <a:lumOff val="35000"/>
                  </a:schemeClr>
                </a:solidFill>
              </a:rPr>
              <a:t>Insist on the engagement of key population communities in the design, implementation and evaluation of services for key populations</a:t>
            </a:r>
          </a:p>
          <a:p>
            <a:endParaRPr lang="en-US" sz="2400" b="0" dirty="0">
              <a:solidFill>
                <a:schemeClr val="tx1">
                  <a:lumMod val="65000"/>
                  <a:lumOff val="35000"/>
                </a:schemeClr>
              </a:solidFill>
            </a:endParaRPr>
          </a:p>
          <a:p>
            <a:pPr marL="457200" indent="-457200">
              <a:buFont typeface="Arial" panose="020B0604020202020204" pitchFamily="34" charset="0"/>
              <a:buChar char="•"/>
            </a:pPr>
            <a:r>
              <a:rPr lang="en-US" sz="2400" b="0" dirty="0">
                <a:solidFill>
                  <a:schemeClr val="tx1">
                    <a:lumMod val="65000"/>
                    <a:lumOff val="35000"/>
                  </a:schemeClr>
                </a:solidFill>
              </a:rPr>
              <a:t>Ensure interventions are aligned with WHO Clinical Guidelines and other latest normative guidance available</a:t>
            </a:r>
          </a:p>
          <a:p>
            <a:endParaRPr lang="en-US" sz="2400" b="0" dirty="0">
              <a:solidFill>
                <a:schemeClr val="tx1">
                  <a:lumMod val="65000"/>
                  <a:lumOff val="35000"/>
                </a:schemeClr>
              </a:solidFill>
            </a:endParaRPr>
          </a:p>
          <a:p>
            <a:pPr marL="457200" indent="-457200">
              <a:buFont typeface="Arial" panose="020B0604020202020204" pitchFamily="34" charset="0"/>
              <a:buChar char="•"/>
            </a:pPr>
            <a:r>
              <a:rPr lang="en-US" sz="2400" b="0" dirty="0">
                <a:solidFill>
                  <a:schemeClr val="tx1">
                    <a:lumMod val="65000"/>
                    <a:lumOff val="35000"/>
                  </a:schemeClr>
                </a:solidFill>
              </a:rPr>
              <a:t>Review existing normative guidance from WHO and UN agencies:</a:t>
            </a:r>
            <a:br>
              <a:rPr lang="en-US" sz="2400" b="0" dirty="0">
                <a:solidFill>
                  <a:schemeClr val="tx1">
                    <a:lumMod val="65000"/>
                    <a:lumOff val="35000"/>
                  </a:schemeClr>
                </a:solidFill>
              </a:rPr>
            </a:br>
            <a:r>
              <a:rPr lang="en-US" sz="2400" b="0" dirty="0">
                <a:solidFill>
                  <a:schemeClr val="tx1">
                    <a:lumMod val="65000"/>
                    <a:lumOff val="35000"/>
                  </a:schemeClr>
                </a:solidFill>
              </a:rPr>
              <a:t>MSM Implementation Toolkit: http://</a:t>
            </a:r>
            <a:r>
              <a:rPr lang="en-US" sz="2400" b="0" dirty="0" err="1">
                <a:solidFill>
                  <a:schemeClr val="tx1">
                    <a:lumMod val="65000"/>
                    <a:lumOff val="35000"/>
                  </a:schemeClr>
                </a:solidFill>
              </a:rPr>
              <a:t>msmgf.org</a:t>
            </a:r>
            <a:r>
              <a:rPr lang="en-US" sz="2400" b="0" dirty="0">
                <a:solidFill>
                  <a:schemeClr val="tx1">
                    <a:lumMod val="65000"/>
                    <a:lumOff val="35000"/>
                  </a:schemeClr>
                </a:solidFill>
              </a:rPr>
              <a:t>/current-projects/</a:t>
            </a:r>
            <a:r>
              <a:rPr lang="en-US" sz="2400" b="0" dirty="0" err="1">
                <a:solidFill>
                  <a:schemeClr val="tx1">
                    <a:lumMod val="65000"/>
                    <a:lumOff val="35000"/>
                  </a:schemeClr>
                </a:solidFill>
              </a:rPr>
              <a:t>msmit</a:t>
            </a:r>
            <a:r>
              <a:rPr lang="en-US" sz="2400" b="0" dirty="0">
                <a:solidFill>
                  <a:schemeClr val="tx1">
                    <a:lumMod val="65000"/>
                    <a:lumOff val="35000"/>
                  </a:schemeClr>
                </a:solidFill>
              </a:rPr>
              <a:t>/</a:t>
            </a:r>
            <a:br>
              <a:rPr lang="en-US" sz="2400" b="0" dirty="0">
                <a:solidFill>
                  <a:schemeClr val="tx1">
                    <a:lumMod val="65000"/>
                    <a:lumOff val="35000"/>
                  </a:schemeClr>
                </a:solidFill>
              </a:rPr>
            </a:br>
            <a:endParaRPr lang="en-US" sz="24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BBA0FDD4-9FA3-DB46-97EC-3E309591BFF0}"/>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540807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endParaRPr lang="en-US"/>
          </a:p>
        </p:txBody>
      </p:sp>
      <p:sp>
        <p:nvSpPr>
          <p:cNvPr id="7" name="Content Placeholder 33"/>
          <p:cNvSpPr txBox="1">
            <a:spLocks/>
          </p:cNvSpPr>
          <p:nvPr/>
        </p:nvSpPr>
        <p:spPr>
          <a:xfrm>
            <a:off x="742199" y="1336204"/>
            <a:ext cx="8077199" cy="4572000"/>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i="0" kern="1200">
                <a:solidFill>
                  <a:schemeClr val="accent1"/>
                </a:solidFill>
                <a:latin typeface="Arial"/>
                <a:ea typeface="+mn-ea"/>
                <a:cs typeface="Arial"/>
              </a:defRPr>
            </a:lvl1pPr>
            <a:lvl2pPr marL="0" indent="0" algn="l" defTabSz="457200" rtl="0" eaLnBrk="1" latinLnBrk="0" hangingPunct="1">
              <a:spcBef>
                <a:spcPct val="20000"/>
              </a:spcBef>
              <a:buFontTx/>
              <a:buNone/>
              <a:defRPr sz="2600" b="0" i="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b="0" i="0" kern="1200">
                <a:solidFill>
                  <a:schemeClr val="tx2"/>
                </a:solidFill>
                <a:latin typeface="Arial"/>
                <a:ea typeface="+mn-ea"/>
                <a:cs typeface="Arial"/>
              </a:defRPr>
            </a:lvl3pPr>
            <a:lvl4pPr marL="457200" indent="0" algn="l" defTabSz="457200" rtl="0" eaLnBrk="1" latinLnBrk="0" hangingPunct="1">
              <a:spcBef>
                <a:spcPct val="20000"/>
              </a:spcBef>
              <a:buFontTx/>
              <a:buNone/>
              <a:defRPr sz="2000" b="0" i="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b="0" i="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0" dirty="0">
                <a:solidFill>
                  <a:schemeClr val="tx2"/>
                </a:solidFill>
                <a:latin typeface="Arial" panose="020B0604020202020204" pitchFamily="34" charset="0"/>
                <a:cs typeface="Arial" panose="020B0604020202020204" pitchFamily="34" charset="0"/>
              </a:rPr>
              <a:t>Gay and bisexual men face </a:t>
            </a:r>
            <a:r>
              <a:rPr lang="en-US" sz="2400" b="0" dirty="0">
                <a:latin typeface="Arial" panose="020B0604020202020204" pitchFamily="34" charset="0"/>
                <a:cs typeface="Arial" panose="020B0604020202020204" pitchFamily="34" charset="0"/>
              </a:rPr>
              <a:t>high levels of stigma, discrimination, violence and other human rights violations</a:t>
            </a:r>
            <a:endParaRPr lang="en-US" sz="2400" b="0" dirty="0">
              <a:solidFill>
                <a:schemeClr val="tx2"/>
              </a:solidFill>
              <a:latin typeface="Arial" panose="020B0604020202020204" pitchFamily="34" charset="0"/>
              <a:cs typeface="Arial" panose="020B0604020202020204" pitchFamily="34" charset="0"/>
            </a:endParaRPr>
          </a:p>
          <a:p>
            <a:endParaRPr lang="en-US" sz="2400" b="0" dirty="0">
              <a:solidFill>
                <a:schemeClr val="tx2"/>
              </a:solidFill>
              <a:latin typeface="Arial" panose="020B0604020202020204" pitchFamily="34" charset="0"/>
              <a:cs typeface="Arial" panose="020B0604020202020204" pitchFamily="34" charset="0"/>
            </a:endParaRPr>
          </a:p>
          <a:p>
            <a:r>
              <a:rPr lang="en-US" sz="2400" b="0" dirty="0">
                <a:solidFill>
                  <a:schemeClr val="tx2"/>
                </a:solidFill>
                <a:latin typeface="Arial" panose="020B0604020202020204" pitchFamily="34" charset="0"/>
                <a:cs typeface="Arial" panose="020B0604020202020204" pitchFamily="34" charset="0"/>
              </a:rPr>
              <a:t>This </a:t>
            </a:r>
            <a:r>
              <a:rPr lang="en-US" sz="2400" b="0" dirty="0">
                <a:latin typeface="Arial" panose="020B0604020202020204" pitchFamily="34" charset="0"/>
                <a:cs typeface="Arial" panose="020B0604020202020204" pitchFamily="34" charset="0"/>
              </a:rPr>
              <a:t>gender-based violence (GBV) </a:t>
            </a:r>
            <a:r>
              <a:rPr lang="en-US" sz="2400" b="0" dirty="0">
                <a:solidFill>
                  <a:schemeClr val="tx2"/>
                </a:solidFill>
                <a:latin typeface="Arial" panose="020B0604020202020204" pitchFamily="34" charset="0"/>
                <a:cs typeface="Arial" panose="020B0604020202020204" pitchFamily="34" charset="0"/>
              </a:rPr>
              <a:t>is rooted in homophobia and a perceived failure of gay men to conform to gender norms and expectations</a:t>
            </a:r>
          </a:p>
          <a:p>
            <a:endParaRPr lang="en-US" sz="2400" b="0" dirty="0">
              <a:solidFill>
                <a:schemeClr val="tx2"/>
              </a:solidFill>
              <a:latin typeface="Arial" panose="020B0604020202020204" pitchFamily="34" charset="0"/>
              <a:cs typeface="Arial" panose="020B0604020202020204" pitchFamily="34" charset="0"/>
            </a:endParaRPr>
          </a:p>
          <a:p>
            <a:r>
              <a:rPr lang="en-US" sz="2400" b="0" dirty="0">
                <a:solidFill>
                  <a:schemeClr val="tx2"/>
                </a:solidFill>
                <a:latin typeface="Arial" panose="020B0604020202020204" pitchFamily="34" charset="0"/>
                <a:cs typeface="Arial" panose="020B0604020202020204" pitchFamily="34" charset="0"/>
              </a:rPr>
              <a:t>Gay men can also experience stigma, discrimination and violence based on </a:t>
            </a:r>
            <a:r>
              <a:rPr lang="en-US" sz="2400" b="0" dirty="0">
                <a:latin typeface="Arial" panose="020B0604020202020204" pitchFamily="34" charset="0"/>
                <a:cs typeface="Arial" panose="020B0604020202020204" pitchFamily="34" charset="0"/>
              </a:rPr>
              <a:t>race, class, HIV status and other factors</a:t>
            </a:r>
            <a:r>
              <a:rPr lang="en-US" sz="2400" b="0" dirty="0">
                <a:solidFill>
                  <a:schemeClr val="tx2"/>
                </a:solidFill>
                <a:latin typeface="Arial" panose="020B0604020202020204" pitchFamily="34" charset="0"/>
                <a:cs typeface="Arial" panose="020B0604020202020204" pitchFamily="34" charset="0"/>
              </a:rPr>
              <a:t>, compounding the negative effects of exposures</a:t>
            </a:r>
          </a:p>
        </p:txBody>
      </p:sp>
      <p:sp>
        <p:nvSpPr>
          <p:cNvPr id="4" name="Title 1">
            <a:extLst>
              <a:ext uri="{FF2B5EF4-FFF2-40B4-BE49-F238E27FC236}">
                <a16:creationId xmlns:a16="http://schemas.microsoft.com/office/drawing/2014/main" id="{C05F4208-075C-124E-8113-F0BEC7BD510E}"/>
              </a:ext>
            </a:extLst>
          </p:cNvPr>
          <p:cNvSpPr>
            <a:spLocks noGrp="1"/>
          </p:cNvSpPr>
          <p:nvPr>
            <p:ph type="title"/>
          </p:nvPr>
        </p:nvSpPr>
        <p:spPr>
          <a:xfrm>
            <a:off x="742199" y="193204"/>
            <a:ext cx="8077200" cy="1143000"/>
          </a:xfrm>
        </p:spPr>
        <p:txBody>
          <a:bodyPr/>
          <a:lstStyle/>
          <a:p>
            <a:r>
              <a:rPr lang="en-US">
                <a:solidFill>
                  <a:srgbClr val="EA5329"/>
                </a:solidFill>
              </a:rPr>
              <a:t>Addressing violence</a:t>
            </a:r>
          </a:p>
        </p:txBody>
      </p:sp>
    </p:spTree>
    <p:extLst>
      <p:ext uri="{BB962C8B-B14F-4D97-AF65-F5344CB8AC3E}">
        <p14:creationId xmlns:p14="http://schemas.microsoft.com/office/powerpoint/2010/main" val="3859615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endParaRPr lang="en-US"/>
          </a:p>
        </p:txBody>
      </p:sp>
      <p:sp>
        <p:nvSpPr>
          <p:cNvPr id="4" name="Content Placeholder 33"/>
          <p:cNvSpPr txBox="1">
            <a:spLocks/>
          </p:cNvSpPr>
          <p:nvPr/>
        </p:nvSpPr>
        <p:spPr>
          <a:xfrm>
            <a:off x="695260" y="3925257"/>
            <a:ext cx="7893489" cy="2246943"/>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i="0" kern="1200">
                <a:solidFill>
                  <a:schemeClr val="accent1"/>
                </a:solidFill>
                <a:latin typeface="Arial"/>
                <a:ea typeface="+mn-ea"/>
                <a:cs typeface="Arial"/>
              </a:defRPr>
            </a:lvl1pPr>
            <a:lvl2pPr marL="0" indent="0" algn="l" defTabSz="457200" rtl="0" eaLnBrk="1" latinLnBrk="0" hangingPunct="1">
              <a:spcBef>
                <a:spcPct val="20000"/>
              </a:spcBef>
              <a:buFontTx/>
              <a:buNone/>
              <a:defRPr sz="2600" b="0" i="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b="0" i="0" kern="1200">
                <a:solidFill>
                  <a:schemeClr val="tx2"/>
                </a:solidFill>
                <a:latin typeface="Arial"/>
                <a:ea typeface="+mn-ea"/>
                <a:cs typeface="Arial"/>
              </a:defRPr>
            </a:lvl3pPr>
            <a:lvl4pPr marL="457200" indent="0" algn="l" defTabSz="457200" rtl="0" eaLnBrk="1" latinLnBrk="0" hangingPunct="1">
              <a:spcBef>
                <a:spcPct val="20000"/>
              </a:spcBef>
              <a:buFontTx/>
              <a:buNone/>
              <a:defRPr sz="2000" b="0" i="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b="0" i="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0">
                <a:solidFill>
                  <a:schemeClr val="tx2"/>
                </a:solidFill>
              </a:rPr>
              <a:t>These increased risks are due to:</a:t>
            </a:r>
          </a:p>
          <a:p>
            <a:endParaRPr lang="en-US" sz="1200" b="0">
              <a:solidFill>
                <a:schemeClr val="tx2"/>
              </a:solidFill>
            </a:endParaRPr>
          </a:p>
          <a:p>
            <a:pPr marL="342900" indent="-342900">
              <a:buFont typeface="Arial" panose="020B0604020202020204" pitchFamily="34" charset="0"/>
              <a:buChar char="•"/>
            </a:pPr>
            <a:r>
              <a:rPr lang="en-US" sz="2400" b="0">
                <a:solidFill>
                  <a:schemeClr val="tx2"/>
                </a:solidFill>
              </a:rPr>
              <a:t>Physical, emotional, psychological trauma</a:t>
            </a:r>
          </a:p>
          <a:p>
            <a:pPr marL="342900" indent="-342900">
              <a:buFont typeface="Arial" panose="020B0604020202020204" pitchFamily="34" charset="0"/>
              <a:buChar char="•"/>
            </a:pPr>
            <a:r>
              <a:rPr lang="en-US" sz="2400" b="0">
                <a:solidFill>
                  <a:schemeClr val="tx2"/>
                </a:solidFill>
              </a:rPr>
              <a:t>Social isolation, low self-esteem</a:t>
            </a:r>
          </a:p>
          <a:p>
            <a:pPr marL="342900" indent="-342900">
              <a:buFont typeface="Arial" panose="020B0604020202020204" pitchFamily="34" charset="0"/>
              <a:buChar char="•"/>
            </a:pPr>
            <a:r>
              <a:rPr lang="en-US" sz="2400" b="0">
                <a:solidFill>
                  <a:schemeClr val="tx2"/>
                </a:solidFill>
              </a:rPr>
              <a:t>Lack of access to services</a:t>
            </a:r>
          </a:p>
          <a:p>
            <a:r>
              <a:rPr lang="en-US" sz="2400" b="0">
                <a:solidFill>
                  <a:schemeClr val="tx2"/>
                </a:solidFill>
              </a:rPr>
              <a:t> </a:t>
            </a:r>
          </a:p>
        </p:txBody>
      </p:sp>
      <p:grpSp>
        <p:nvGrpSpPr>
          <p:cNvPr id="2" name="Group 1"/>
          <p:cNvGrpSpPr/>
          <p:nvPr/>
        </p:nvGrpSpPr>
        <p:grpSpPr>
          <a:xfrm>
            <a:off x="710500" y="980728"/>
            <a:ext cx="8064896" cy="2448272"/>
            <a:chOff x="554792" y="880679"/>
            <a:chExt cx="8064896" cy="2448272"/>
          </a:xfrm>
        </p:grpSpPr>
        <p:sp>
          <p:nvSpPr>
            <p:cNvPr id="7" name="Content Placeholder 33"/>
            <p:cNvSpPr txBox="1">
              <a:spLocks/>
            </p:cNvSpPr>
            <p:nvPr/>
          </p:nvSpPr>
          <p:spPr>
            <a:xfrm>
              <a:off x="554792" y="880679"/>
              <a:ext cx="8064896" cy="2448272"/>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i="0" kern="1200">
                  <a:solidFill>
                    <a:schemeClr val="accent1"/>
                  </a:solidFill>
                  <a:latin typeface="Arial"/>
                  <a:ea typeface="+mn-ea"/>
                  <a:cs typeface="Arial"/>
                </a:defRPr>
              </a:lvl1pPr>
              <a:lvl2pPr marL="0" indent="0" algn="l" defTabSz="457200" rtl="0" eaLnBrk="1" latinLnBrk="0" hangingPunct="1">
                <a:spcBef>
                  <a:spcPct val="20000"/>
                </a:spcBef>
                <a:buFontTx/>
                <a:buNone/>
                <a:defRPr sz="2600" b="0" i="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b="0" i="0" kern="1200">
                  <a:solidFill>
                    <a:schemeClr val="tx2"/>
                  </a:solidFill>
                  <a:latin typeface="Arial"/>
                  <a:ea typeface="+mn-ea"/>
                  <a:cs typeface="Arial"/>
                </a:defRPr>
              </a:lvl3pPr>
              <a:lvl4pPr marL="457200" indent="0" algn="l" defTabSz="457200" rtl="0" eaLnBrk="1" latinLnBrk="0" hangingPunct="1">
                <a:spcBef>
                  <a:spcPct val="20000"/>
                </a:spcBef>
                <a:buFontTx/>
                <a:buNone/>
                <a:defRPr sz="2000" b="0" i="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b="0" i="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dirty="0">
                  <a:solidFill>
                    <a:schemeClr val="tx2"/>
                  </a:solidFill>
                </a:rPr>
                <a:t>Exposures to violence against Gay and bisexual men are associated with </a:t>
              </a:r>
              <a:r>
                <a:rPr lang="en-US" b="0" dirty="0"/>
                <a:t>increased risks </a:t>
              </a:r>
              <a:r>
                <a:rPr lang="en-US" b="0" dirty="0">
                  <a:solidFill>
                    <a:schemeClr val="tx2"/>
                  </a:solidFill>
                </a:rPr>
                <a:t>for:</a:t>
              </a:r>
            </a:p>
            <a:p>
              <a:endParaRPr lang="en-US" sz="1200" b="0" dirty="0">
                <a:solidFill>
                  <a:schemeClr val="tx2"/>
                </a:solidFill>
              </a:endParaRPr>
            </a:p>
            <a:p>
              <a:pPr marL="342900" indent="-342900">
                <a:buFont typeface="Arial" panose="020B0604020202020204" pitchFamily="34" charset="0"/>
                <a:buChar char="•"/>
              </a:pPr>
              <a:r>
                <a:rPr lang="en-US" sz="2400" b="0" dirty="0">
                  <a:solidFill>
                    <a:schemeClr val="tx2"/>
                  </a:solidFill>
                </a:rPr>
                <a:t>HIV/STIs</a:t>
              </a:r>
            </a:p>
            <a:p>
              <a:pPr marL="342900" indent="-342900">
                <a:buFont typeface="Arial" panose="020B0604020202020204" pitchFamily="34" charset="0"/>
                <a:buChar char="•"/>
              </a:pPr>
              <a:r>
                <a:rPr lang="en-US" sz="2400" b="0" dirty="0">
                  <a:solidFill>
                    <a:schemeClr val="tx2"/>
                  </a:solidFill>
                </a:rPr>
                <a:t>Depression</a:t>
              </a:r>
            </a:p>
            <a:p>
              <a:pPr marL="342900" indent="-342900">
                <a:buFont typeface="Arial" panose="020B0604020202020204" pitchFamily="34" charset="0"/>
                <a:buChar char="•"/>
              </a:pPr>
              <a:r>
                <a:rPr lang="en-US" sz="2400" b="0" dirty="0">
                  <a:solidFill>
                    <a:schemeClr val="tx2"/>
                  </a:solidFill>
                </a:rPr>
                <a:t>Suicide</a:t>
              </a:r>
            </a:p>
          </p:txBody>
        </p:sp>
        <p:sp>
          <p:nvSpPr>
            <p:cNvPr id="5" name="Content Placeholder 33"/>
            <p:cNvSpPr txBox="1">
              <a:spLocks/>
            </p:cNvSpPr>
            <p:nvPr/>
          </p:nvSpPr>
          <p:spPr>
            <a:xfrm>
              <a:off x="4398762" y="1975071"/>
              <a:ext cx="3816424" cy="1125280"/>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i="0" kern="1200">
                  <a:solidFill>
                    <a:schemeClr val="accent1"/>
                  </a:solidFill>
                  <a:latin typeface="Arial"/>
                  <a:ea typeface="+mn-ea"/>
                  <a:cs typeface="Arial"/>
                </a:defRPr>
              </a:lvl1pPr>
              <a:lvl2pPr marL="0" indent="0" algn="l" defTabSz="457200" rtl="0" eaLnBrk="1" latinLnBrk="0" hangingPunct="1">
                <a:spcBef>
                  <a:spcPct val="20000"/>
                </a:spcBef>
                <a:buFontTx/>
                <a:buNone/>
                <a:defRPr sz="2600" b="0" i="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b="0" i="0" kern="1200">
                  <a:solidFill>
                    <a:schemeClr val="tx2"/>
                  </a:solidFill>
                  <a:latin typeface="Arial"/>
                  <a:ea typeface="+mn-ea"/>
                  <a:cs typeface="Arial"/>
                </a:defRPr>
              </a:lvl3pPr>
              <a:lvl4pPr marL="457200" indent="0" algn="l" defTabSz="457200" rtl="0" eaLnBrk="1" latinLnBrk="0" hangingPunct="1">
                <a:spcBef>
                  <a:spcPct val="20000"/>
                </a:spcBef>
                <a:buFontTx/>
                <a:buNone/>
                <a:defRPr sz="2000" b="0" i="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b="0" i="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b="0">
                  <a:solidFill>
                    <a:schemeClr val="tx2"/>
                  </a:solidFill>
                </a:rPr>
                <a:t>Substance abuse</a:t>
              </a:r>
            </a:p>
            <a:p>
              <a:pPr marL="342900" indent="-342900">
                <a:buFont typeface="Arial" panose="020B0604020202020204" pitchFamily="34" charset="0"/>
                <a:buChar char="•"/>
              </a:pPr>
              <a:r>
                <a:rPr lang="en-US" sz="2400" b="0">
                  <a:solidFill>
                    <a:schemeClr val="tx2"/>
                  </a:solidFill>
                </a:rPr>
                <a:t>Other health concerns</a:t>
              </a:r>
            </a:p>
          </p:txBody>
        </p:sp>
      </p:grpSp>
    </p:spTree>
    <p:extLst>
      <p:ext uri="{BB962C8B-B14F-4D97-AF65-F5344CB8AC3E}">
        <p14:creationId xmlns:p14="http://schemas.microsoft.com/office/powerpoint/2010/main" val="15383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endParaRPr lang="en-US"/>
          </a:p>
        </p:txBody>
      </p:sp>
      <p:sp>
        <p:nvSpPr>
          <p:cNvPr id="7" name="Content Placeholder 33"/>
          <p:cNvSpPr txBox="1">
            <a:spLocks/>
          </p:cNvSpPr>
          <p:nvPr/>
        </p:nvSpPr>
        <p:spPr>
          <a:xfrm>
            <a:off x="759475" y="738535"/>
            <a:ext cx="8024564" cy="936104"/>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i="0" kern="1200">
                <a:solidFill>
                  <a:schemeClr val="accent1"/>
                </a:solidFill>
                <a:latin typeface="Arial"/>
                <a:ea typeface="+mn-ea"/>
                <a:cs typeface="Arial"/>
              </a:defRPr>
            </a:lvl1pPr>
            <a:lvl2pPr marL="0" indent="0" algn="l" defTabSz="457200" rtl="0" eaLnBrk="1" latinLnBrk="0" hangingPunct="1">
              <a:spcBef>
                <a:spcPct val="20000"/>
              </a:spcBef>
              <a:buFontTx/>
              <a:buNone/>
              <a:defRPr sz="2600" b="0" i="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b="0" i="0" kern="1200">
                <a:solidFill>
                  <a:schemeClr val="tx2"/>
                </a:solidFill>
                <a:latin typeface="Arial"/>
                <a:ea typeface="+mn-ea"/>
                <a:cs typeface="Arial"/>
              </a:defRPr>
            </a:lvl3pPr>
            <a:lvl4pPr marL="457200" indent="0" algn="l" defTabSz="457200" rtl="0" eaLnBrk="1" latinLnBrk="0" hangingPunct="1">
              <a:spcBef>
                <a:spcPct val="20000"/>
              </a:spcBef>
              <a:buFontTx/>
              <a:buNone/>
              <a:defRPr sz="2000" b="0" i="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b="0" i="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b="0"/>
              <a:t>Promising strategies and interventions </a:t>
            </a:r>
            <a:r>
              <a:rPr lang="en-US" b="0">
                <a:solidFill>
                  <a:schemeClr val="tx2"/>
                </a:solidFill>
              </a:rPr>
              <a:t>to address violence against gay and bisexual men include:</a:t>
            </a:r>
          </a:p>
        </p:txBody>
      </p:sp>
      <p:sp>
        <p:nvSpPr>
          <p:cNvPr id="4" name="Content Placeholder 33"/>
          <p:cNvSpPr txBox="1">
            <a:spLocks/>
          </p:cNvSpPr>
          <p:nvPr/>
        </p:nvSpPr>
        <p:spPr>
          <a:xfrm>
            <a:off x="753516" y="1988840"/>
            <a:ext cx="8024564" cy="355495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i="0" kern="1200">
                <a:solidFill>
                  <a:schemeClr val="accent1"/>
                </a:solidFill>
                <a:latin typeface="Arial"/>
                <a:ea typeface="+mn-ea"/>
                <a:cs typeface="Arial"/>
              </a:defRPr>
            </a:lvl1pPr>
            <a:lvl2pPr marL="0" indent="0" algn="l" defTabSz="457200" rtl="0" eaLnBrk="1" latinLnBrk="0" hangingPunct="1">
              <a:spcBef>
                <a:spcPct val="20000"/>
              </a:spcBef>
              <a:buFontTx/>
              <a:buNone/>
              <a:defRPr sz="2600" b="0" i="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b="0" i="0" kern="1200">
                <a:solidFill>
                  <a:schemeClr val="tx2"/>
                </a:solidFill>
                <a:latin typeface="Arial"/>
                <a:ea typeface="+mn-ea"/>
                <a:cs typeface="Arial"/>
              </a:defRPr>
            </a:lvl3pPr>
            <a:lvl4pPr marL="457200" indent="0" algn="l" defTabSz="457200" rtl="0" eaLnBrk="1" latinLnBrk="0" hangingPunct="1">
              <a:spcBef>
                <a:spcPct val="20000"/>
              </a:spcBef>
              <a:buFontTx/>
              <a:buNone/>
              <a:defRPr sz="2000" b="0" i="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b="0" i="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b="0" dirty="0">
                <a:solidFill>
                  <a:schemeClr val="tx2"/>
                </a:solidFill>
              </a:rPr>
              <a:t>Building capacity and self-efficacy, such as documenting violence and raising awareness</a:t>
            </a:r>
          </a:p>
          <a:p>
            <a:pPr marL="342900" indent="-342900">
              <a:buFont typeface="Arial" panose="020B0604020202020204" pitchFamily="34" charset="0"/>
              <a:buChar char="•"/>
            </a:pPr>
            <a:r>
              <a:rPr lang="en-US" sz="2400" b="0" dirty="0">
                <a:solidFill>
                  <a:schemeClr val="tx2"/>
                </a:solidFill>
              </a:rPr>
              <a:t>Working for legal and policy reforms</a:t>
            </a:r>
          </a:p>
          <a:p>
            <a:pPr marL="342900" indent="-342900">
              <a:buFont typeface="Arial" panose="020B0604020202020204" pitchFamily="34" charset="0"/>
              <a:buChar char="•"/>
            </a:pPr>
            <a:r>
              <a:rPr lang="en-US" sz="2400" b="0" dirty="0">
                <a:solidFill>
                  <a:schemeClr val="tx2"/>
                </a:solidFill>
              </a:rPr>
              <a:t>Fostering police accountability</a:t>
            </a:r>
          </a:p>
          <a:p>
            <a:pPr marL="342900" indent="-342900">
              <a:buFont typeface="Arial" panose="020B0604020202020204" pitchFamily="34" charset="0"/>
              <a:buChar char="•"/>
            </a:pPr>
            <a:r>
              <a:rPr lang="en-US" sz="2400" b="0" dirty="0">
                <a:solidFill>
                  <a:schemeClr val="tx2"/>
                </a:solidFill>
              </a:rPr>
              <a:t>Promoting safety and security</a:t>
            </a:r>
          </a:p>
          <a:p>
            <a:pPr marL="342900" indent="-342900">
              <a:buFont typeface="Arial" panose="020B0604020202020204" pitchFamily="34" charset="0"/>
              <a:buChar char="•"/>
            </a:pPr>
            <a:r>
              <a:rPr lang="en-US" sz="2400" b="0" dirty="0">
                <a:solidFill>
                  <a:schemeClr val="tx2"/>
                </a:solidFill>
              </a:rPr>
              <a:t>Providing health services</a:t>
            </a:r>
          </a:p>
          <a:p>
            <a:pPr marL="342900" indent="-342900">
              <a:buFont typeface="Arial" panose="020B0604020202020204" pitchFamily="34" charset="0"/>
              <a:buChar char="•"/>
            </a:pPr>
            <a:r>
              <a:rPr lang="en-US" sz="2400" b="0" dirty="0">
                <a:solidFill>
                  <a:schemeClr val="tx2"/>
                </a:solidFill>
              </a:rPr>
              <a:t>Providing psychosocial, legal and other support services </a:t>
            </a:r>
          </a:p>
        </p:txBody>
      </p:sp>
    </p:spTree>
    <p:extLst>
      <p:ext uri="{BB962C8B-B14F-4D97-AF65-F5344CB8AC3E}">
        <p14:creationId xmlns:p14="http://schemas.microsoft.com/office/powerpoint/2010/main" val="253627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D4A7-2709-1049-9986-6508E550EEA4}"/>
              </a:ext>
            </a:extLst>
          </p:cNvPr>
          <p:cNvSpPr>
            <a:spLocks noGrp="1"/>
          </p:cNvSpPr>
          <p:nvPr>
            <p:ph type="title"/>
          </p:nvPr>
        </p:nvSpPr>
        <p:spPr/>
        <p:txBody>
          <a:bodyPr/>
          <a:lstStyle/>
          <a:p>
            <a:r>
              <a:rPr lang="en-US">
                <a:solidFill>
                  <a:srgbClr val="EA5329"/>
                </a:solidFill>
              </a:rPr>
              <a:t>Stigma and discrimination programming </a:t>
            </a:r>
          </a:p>
        </p:txBody>
      </p:sp>
      <p:sp>
        <p:nvSpPr>
          <p:cNvPr id="3" name="Content Placeholder 2">
            <a:extLst>
              <a:ext uri="{FF2B5EF4-FFF2-40B4-BE49-F238E27FC236}">
                <a16:creationId xmlns:a16="http://schemas.microsoft.com/office/drawing/2014/main" id="{7DB192CF-B12B-8F4A-A889-CA643C288B1D}"/>
              </a:ext>
            </a:extLst>
          </p:cNvPr>
          <p:cNvSpPr>
            <a:spLocks noGrp="1"/>
          </p:cNvSpPr>
          <p:nvPr>
            <p:ph idx="1"/>
          </p:nvPr>
        </p:nvSpPr>
        <p:spPr>
          <a:xfrm>
            <a:off x="457200" y="1676400"/>
            <a:ext cx="8229600" cy="4144963"/>
          </a:xfrm>
        </p:spPr>
        <p:txBody>
          <a:bodyPr>
            <a:normAutofit/>
          </a:bodyPr>
          <a:lstStyle/>
          <a:p>
            <a:pPr marL="457200" indent="-457200">
              <a:buFont typeface="Arial" panose="020B0604020202020204" pitchFamily="34" charset="0"/>
              <a:buChar char="•"/>
            </a:pPr>
            <a:r>
              <a:rPr lang="en-US" sz="2400" b="0" dirty="0">
                <a:solidFill>
                  <a:schemeClr val="tx1">
                    <a:lumMod val="65000"/>
                    <a:lumOff val="35000"/>
                  </a:schemeClr>
                </a:solidFill>
              </a:rPr>
              <a:t>Addressing stigma and discrimination: central to implementing evidence-informed and rights-based HIV prevention, care and treatment services</a:t>
            </a:r>
          </a:p>
          <a:p>
            <a:pPr marL="457200" indent="-457200">
              <a:buFont typeface="Arial" panose="020B0604020202020204" pitchFamily="34" charset="0"/>
              <a:buChar char="•"/>
            </a:pPr>
            <a:endParaRPr lang="en-US" sz="2400" b="0" dirty="0">
              <a:solidFill>
                <a:schemeClr val="tx1">
                  <a:lumMod val="65000"/>
                  <a:lumOff val="35000"/>
                </a:schemeClr>
              </a:solidFill>
            </a:endParaRPr>
          </a:p>
          <a:p>
            <a:pPr marL="457200" indent="-457200">
              <a:buFont typeface="Arial" panose="020B0604020202020204" pitchFamily="34" charset="0"/>
              <a:buChar char="•"/>
            </a:pPr>
            <a:r>
              <a:rPr lang="en-US" sz="2400" b="0" dirty="0">
                <a:solidFill>
                  <a:schemeClr val="tx1">
                    <a:lumMod val="65000"/>
                    <a:lumOff val="35000"/>
                  </a:schemeClr>
                </a:solidFill>
              </a:rPr>
              <a:t>Loss to follow-up along the HIV continuum is a major problem globally, especially among key populations because services are often stigmatizing. </a:t>
            </a:r>
          </a:p>
          <a:p>
            <a:pPr marL="457200" indent="-457200">
              <a:buFont typeface="Arial" panose="020B0604020202020204" pitchFamily="34" charset="0"/>
              <a:buChar char="•"/>
            </a:pPr>
            <a:endParaRPr lang="en-US" sz="2400" b="0" dirty="0">
              <a:solidFill>
                <a:schemeClr val="tx1">
                  <a:lumMod val="65000"/>
                  <a:lumOff val="35000"/>
                </a:schemeClr>
              </a:solidFill>
            </a:endParaRPr>
          </a:p>
          <a:p>
            <a:pPr marL="457200" indent="-457200">
              <a:buFont typeface="Arial" panose="020B0604020202020204" pitchFamily="34" charset="0"/>
              <a:buChar char="•"/>
            </a:pPr>
            <a:r>
              <a:rPr lang="en-US" sz="2400" b="0" dirty="0">
                <a:solidFill>
                  <a:schemeClr val="tx1">
                    <a:lumMod val="65000"/>
                    <a:lumOff val="35000"/>
                  </a:schemeClr>
                </a:solidFill>
              </a:rPr>
              <a:t>Implementing a package of interventions to enhance community empowerment among key populations</a:t>
            </a:r>
            <a:endParaRPr lang="en-US" sz="24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BBA0FDD4-9FA3-DB46-97EC-3E309591BFF0}"/>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00470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D4A7-2709-1049-9986-6508E550EEA4}"/>
              </a:ext>
            </a:extLst>
          </p:cNvPr>
          <p:cNvSpPr>
            <a:spLocks noGrp="1"/>
          </p:cNvSpPr>
          <p:nvPr>
            <p:ph type="title"/>
          </p:nvPr>
        </p:nvSpPr>
        <p:spPr/>
        <p:txBody>
          <a:bodyPr/>
          <a:lstStyle/>
          <a:p>
            <a:r>
              <a:rPr lang="en-US">
                <a:solidFill>
                  <a:srgbClr val="EA5329"/>
                </a:solidFill>
              </a:rPr>
              <a:t>TIPS</a:t>
            </a:r>
          </a:p>
        </p:txBody>
      </p:sp>
      <p:sp>
        <p:nvSpPr>
          <p:cNvPr id="3" name="Content Placeholder 2">
            <a:extLst>
              <a:ext uri="{FF2B5EF4-FFF2-40B4-BE49-F238E27FC236}">
                <a16:creationId xmlns:a16="http://schemas.microsoft.com/office/drawing/2014/main" id="{7DB192CF-B12B-8F4A-A889-CA643C288B1D}"/>
              </a:ext>
            </a:extLst>
          </p:cNvPr>
          <p:cNvSpPr>
            <a:spLocks noGrp="1"/>
          </p:cNvSpPr>
          <p:nvPr>
            <p:ph idx="1"/>
          </p:nvPr>
        </p:nvSpPr>
        <p:spPr>
          <a:xfrm>
            <a:off x="457200" y="1493837"/>
            <a:ext cx="8229600" cy="4144963"/>
          </a:xfrm>
        </p:spPr>
        <p:txBody>
          <a:bodyPr>
            <a:noAutofit/>
          </a:bodyPr>
          <a:lstStyle/>
          <a:p>
            <a:pPr marL="457200" indent="-457200">
              <a:buFont typeface="Arial" panose="020B0604020202020204" pitchFamily="34" charset="0"/>
              <a:buChar char="•"/>
            </a:pPr>
            <a:r>
              <a:rPr lang="en-US" sz="2400" b="0" dirty="0">
                <a:solidFill>
                  <a:schemeClr val="tx1">
                    <a:lumMod val="65000"/>
                    <a:lumOff val="35000"/>
                  </a:schemeClr>
                </a:solidFill>
              </a:rPr>
              <a:t>Insist that anti-discrimination technical assistance and programs targeting key populations are at the top of country program priorities</a:t>
            </a:r>
          </a:p>
          <a:p>
            <a:pPr marL="457200" indent="-457200">
              <a:buFont typeface="Arial" panose="020B0604020202020204" pitchFamily="34" charset="0"/>
              <a:buChar char="•"/>
            </a:pPr>
            <a:endParaRPr lang="en-US" sz="2400" b="0" dirty="0">
              <a:solidFill>
                <a:schemeClr val="tx1">
                  <a:lumMod val="65000"/>
                  <a:lumOff val="35000"/>
                </a:schemeClr>
              </a:solidFill>
            </a:endParaRPr>
          </a:p>
          <a:p>
            <a:pPr marL="457200" indent="-457200">
              <a:buFont typeface="Arial" panose="020B0604020202020204" pitchFamily="34" charset="0"/>
              <a:buChar char="•"/>
            </a:pPr>
            <a:r>
              <a:rPr lang="en-US" sz="2400" b="0" dirty="0">
                <a:solidFill>
                  <a:schemeClr val="tx1">
                    <a:lumMod val="65000"/>
                    <a:lumOff val="35000"/>
                  </a:schemeClr>
                </a:solidFill>
              </a:rPr>
              <a:t>Sensitivity trainings for health care workers, focusing on addressing and reducing stigma and discrimination directed at key populations, delivered with the involvement of communities.</a:t>
            </a:r>
          </a:p>
          <a:p>
            <a:pPr marL="457200" indent="-457200">
              <a:buFont typeface="Arial" panose="020B0604020202020204" pitchFamily="34" charset="0"/>
              <a:buChar char="•"/>
            </a:pPr>
            <a:endParaRPr lang="en-US" sz="2400" b="0" dirty="0">
              <a:solidFill>
                <a:schemeClr val="tx1">
                  <a:lumMod val="65000"/>
                  <a:lumOff val="35000"/>
                </a:schemeClr>
              </a:solidFill>
            </a:endParaRPr>
          </a:p>
          <a:p>
            <a:pPr marL="457200" indent="-457200">
              <a:buFont typeface="Arial" panose="020B0604020202020204" pitchFamily="34" charset="0"/>
              <a:buChar char="•"/>
            </a:pPr>
            <a:r>
              <a:rPr lang="en-US" sz="2400" b="0" dirty="0">
                <a:solidFill>
                  <a:schemeClr val="tx1">
                    <a:lumMod val="65000"/>
                    <a:lumOff val="35000"/>
                  </a:schemeClr>
                </a:solidFill>
              </a:rPr>
              <a:t>Use available </a:t>
            </a:r>
            <a:r>
              <a:rPr lang="en-US" sz="2400" b="0" dirty="0" err="1">
                <a:solidFill>
                  <a:schemeClr val="tx1">
                    <a:lumMod val="65000"/>
                    <a:lumOff val="35000"/>
                  </a:schemeClr>
                </a:solidFill>
              </a:rPr>
              <a:t>guidances</a:t>
            </a:r>
            <a:r>
              <a:rPr lang="en-US" sz="2400" b="0" dirty="0">
                <a:solidFill>
                  <a:schemeClr val="tx1">
                    <a:lumMod val="65000"/>
                    <a:lumOff val="35000"/>
                  </a:schemeClr>
                </a:solidFill>
              </a:rPr>
              <a:t> for international, regional and local actors responding to acute violence against key populations </a:t>
            </a:r>
          </a:p>
          <a:p>
            <a:pPr marL="457200" indent="-457200">
              <a:buFont typeface="Arial" panose="020B0604020202020204" pitchFamily="34" charset="0"/>
              <a:buChar char="•"/>
            </a:pPr>
            <a:endParaRPr lang="en-US" sz="2400" b="0" dirty="0">
              <a:solidFill>
                <a:schemeClr val="tx1">
                  <a:lumMod val="65000"/>
                  <a:lumOff val="35000"/>
                </a:schemeClr>
              </a:solidFill>
            </a:endParaRPr>
          </a:p>
          <a:p>
            <a:pPr marL="457200" indent="-457200">
              <a:buFont typeface="Arial" panose="020B0604020202020204" pitchFamily="34" charset="0"/>
              <a:buChar char="•"/>
            </a:pPr>
            <a:endParaRPr lang="en-US" sz="2400" b="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BBA0FDD4-9FA3-DB46-97EC-3E309591BFF0}"/>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2114726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5">
            <a:extLst>
              <a:ext uri="{FF2B5EF4-FFF2-40B4-BE49-F238E27FC236}">
                <a16:creationId xmlns:a16="http://schemas.microsoft.com/office/drawing/2014/main" id="{D14EC981-370C-EA4C-A21B-569ABA5B32D6}"/>
              </a:ext>
            </a:extLst>
          </p:cNvPr>
          <p:cNvSpPr>
            <a:spLocks noGrp="1"/>
          </p:cNvSpPr>
          <p:nvPr>
            <p:ph type="dt" sz="half" idx="10"/>
          </p:nvPr>
        </p:nvSpPr>
        <p:spPr>
          <a:xfrm>
            <a:off x="6324600" y="6188075"/>
            <a:ext cx="2133600" cy="365125"/>
          </a:xfrm>
        </p:spPr>
        <p:txBody>
          <a:bodyPr/>
          <a:lstStyle/>
          <a:p>
            <a:fld id="{0C198D09-A804-C448-B075-DA9E9A0A35FD}" type="datetime4">
              <a:rPr lang="en-US" smtClean="0"/>
              <a:pPr/>
              <a:t>January 30, 2021</a:t>
            </a:fld>
            <a:endParaRPr lang="en-US"/>
          </a:p>
        </p:txBody>
      </p:sp>
      <p:sp>
        <p:nvSpPr>
          <p:cNvPr id="6" name="Content Placeholder 33">
            <a:extLst>
              <a:ext uri="{FF2B5EF4-FFF2-40B4-BE49-F238E27FC236}">
                <a16:creationId xmlns:a16="http://schemas.microsoft.com/office/drawing/2014/main" id="{8BD9C220-3D00-1147-8A0F-1EE047EFD790}"/>
              </a:ext>
            </a:extLst>
          </p:cNvPr>
          <p:cNvSpPr txBox="1">
            <a:spLocks/>
          </p:cNvSpPr>
          <p:nvPr/>
        </p:nvSpPr>
        <p:spPr>
          <a:xfrm>
            <a:off x="478190" y="1371600"/>
            <a:ext cx="7973384" cy="841435"/>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kern="1200">
                <a:solidFill>
                  <a:schemeClr val="accent1"/>
                </a:solidFill>
                <a:latin typeface="Arial"/>
                <a:ea typeface="+mn-ea"/>
                <a:cs typeface="Arial"/>
              </a:defRPr>
            </a:lvl1pPr>
            <a:lvl2pPr marL="0" indent="0" algn="l" defTabSz="457200" rtl="0" eaLnBrk="1" latinLnBrk="0" hangingPunct="1">
              <a:spcBef>
                <a:spcPct val="20000"/>
              </a:spcBef>
              <a:buFontTx/>
              <a:buNone/>
              <a:defRPr sz="260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kern="1200">
                <a:solidFill>
                  <a:schemeClr val="tx2"/>
                </a:solidFill>
                <a:latin typeface="Arial"/>
                <a:ea typeface="+mn-ea"/>
                <a:cs typeface="Arial"/>
              </a:defRPr>
            </a:lvl3pPr>
            <a:lvl4pPr marL="457200" indent="0" algn="l" defTabSz="457200" rtl="0" eaLnBrk="1" latinLnBrk="0" hangingPunct="1">
              <a:spcBef>
                <a:spcPct val="20000"/>
              </a:spcBef>
              <a:buFontTx/>
              <a:buNone/>
              <a:defRPr sz="200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US" sz="4000" b="0" dirty="0"/>
              <a:t>2021 U.S. PEPFAR COP Reviews: Tips for Advocates</a:t>
            </a:r>
          </a:p>
          <a:p>
            <a:endParaRPr lang="en-US" sz="4000" b="0" dirty="0"/>
          </a:p>
          <a:p>
            <a:endParaRPr lang="en-US" sz="4000" dirty="0"/>
          </a:p>
          <a:p>
            <a:endParaRPr lang="en-US"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936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D4BED9-D341-F345-884A-F698149B16A6}"/>
              </a:ext>
            </a:extLst>
          </p:cNvPr>
          <p:cNvSpPr>
            <a:spLocks noGrp="1"/>
          </p:cNvSpPr>
          <p:nvPr>
            <p:ph type="subTitle" idx="1"/>
          </p:nvPr>
        </p:nvSpPr>
        <p:spPr>
          <a:xfrm>
            <a:off x="668215" y="1043354"/>
            <a:ext cx="8001000" cy="4267200"/>
          </a:xfrm>
        </p:spPr>
        <p:txBody>
          <a:bodyPr>
            <a:normAutofit/>
          </a:bodyPr>
          <a:lstStyle/>
          <a:p>
            <a:r>
              <a:rPr lang="en-US" dirty="0"/>
              <a:t>Nadia </a:t>
            </a:r>
            <a:r>
              <a:rPr lang="en-US" dirty="0" err="1"/>
              <a:t>Rafif</a:t>
            </a:r>
            <a:r>
              <a:rPr lang="en-US" dirty="0"/>
              <a:t> @ </a:t>
            </a:r>
            <a:r>
              <a:rPr lang="en-US" dirty="0" err="1"/>
              <a:t>MPact</a:t>
            </a:r>
            <a:r>
              <a:rPr lang="en-US" dirty="0"/>
              <a:t> Global Action</a:t>
            </a:r>
          </a:p>
          <a:p>
            <a:r>
              <a:rPr lang="en-US" sz="1600" dirty="0"/>
              <a:t>What types of policies to advocate for in PEPFAR program implementation and other effective strategies to improve the HIV response for gay, bisexual and other men having sex with men</a:t>
            </a:r>
          </a:p>
          <a:p>
            <a:r>
              <a:rPr lang="en-US" dirty="0"/>
              <a:t>Michael </a:t>
            </a:r>
            <a:r>
              <a:rPr lang="en-US" dirty="0" err="1"/>
              <a:t>Ighodaro</a:t>
            </a:r>
            <a:r>
              <a:rPr lang="en-US" dirty="0"/>
              <a:t> and Kevin Fisher, @AVAC</a:t>
            </a:r>
          </a:p>
          <a:p>
            <a:r>
              <a:rPr lang="en-US" sz="1600" dirty="0"/>
              <a:t>Strategies to improve access to HIV testing, treatment, care and prevention for key populations (MSM, FSW, PWUD, TG) in COPs</a:t>
            </a:r>
          </a:p>
          <a:p>
            <a:r>
              <a:rPr lang="en-US" dirty="0"/>
              <a:t>Brian </a:t>
            </a:r>
            <a:r>
              <a:rPr lang="en-US" dirty="0" err="1"/>
              <a:t>Honermann</a:t>
            </a:r>
            <a:r>
              <a:rPr lang="en-US" dirty="0"/>
              <a:t> @ </a:t>
            </a:r>
            <a:r>
              <a:rPr lang="en-US" dirty="0" err="1"/>
              <a:t>Amfar</a:t>
            </a:r>
            <a:endParaRPr lang="en-US" dirty="0"/>
          </a:p>
          <a:p>
            <a:r>
              <a:rPr lang="en-US" sz="1600" dirty="0"/>
              <a:t>How to read and understand PEPFAR data on key population programming</a:t>
            </a:r>
          </a:p>
          <a:p>
            <a:r>
              <a:rPr lang="en-US" dirty="0" err="1"/>
              <a:t>Marineus</a:t>
            </a:r>
            <a:r>
              <a:rPr lang="en-US" dirty="0"/>
              <a:t> </a:t>
            </a:r>
            <a:r>
              <a:rPr lang="en-US" dirty="0" err="1"/>
              <a:t>Mwombeki</a:t>
            </a:r>
            <a:r>
              <a:rPr lang="en-US" dirty="0"/>
              <a:t>, Tanzania</a:t>
            </a:r>
          </a:p>
          <a:p>
            <a:r>
              <a:rPr lang="en-US" sz="1600" dirty="0"/>
              <a:t>Sharing successes and challenges on engaging with PEPFAR</a:t>
            </a:r>
          </a:p>
          <a:p>
            <a:endParaRPr lang="en-US" sz="1600" dirty="0"/>
          </a:p>
          <a:p>
            <a:endParaRPr lang="en-US" sz="1600" dirty="0"/>
          </a:p>
        </p:txBody>
      </p:sp>
    </p:spTree>
    <p:extLst>
      <p:ext uri="{BB962C8B-B14F-4D97-AF65-F5344CB8AC3E}">
        <p14:creationId xmlns:p14="http://schemas.microsoft.com/office/powerpoint/2010/main" val="387180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0FE84-5A28-0348-B31F-EF4B7E18DDAF}"/>
              </a:ext>
            </a:extLst>
          </p:cNvPr>
          <p:cNvSpPr>
            <a:spLocks noGrp="1"/>
          </p:cNvSpPr>
          <p:nvPr>
            <p:ph idx="1"/>
          </p:nvPr>
        </p:nvSpPr>
        <p:spPr>
          <a:xfrm>
            <a:off x="586608" y="2164357"/>
            <a:ext cx="8229600" cy="4144963"/>
          </a:xfrm>
        </p:spPr>
        <p:txBody>
          <a:bodyPr/>
          <a:lstStyle/>
          <a:p>
            <a:pPr fontAlgn="base"/>
            <a:r>
              <a:rPr lang="en-US" u="sng" dirty="0">
                <a:solidFill>
                  <a:schemeClr val="tx1">
                    <a:lumMod val="65000"/>
                    <a:lumOff val="35000"/>
                  </a:schemeClr>
                </a:solidFill>
              </a:rPr>
              <a:t>Urge governments to keep an unwavering focus on groups at highest risk for HIV acquisition and onward transmission</a:t>
            </a:r>
            <a:r>
              <a:rPr lang="en-US" dirty="0">
                <a:solidFill>
                  <a:schemeClr val="tx1">
                    <a:lumMod val="65000"/>
                    <a:lumOff val="35000"/>
                  </a:schemeClr>
                </a:solidFill>
              </a:rPr>
              <a:t> – </a:t>
            </a:r>
            <a:r>
              <a:rPr lang="en-US" b="0" dirty="0">
                <a:solidFill>
                  <a:schemeClr val="tx1">
                    <a:lumMod val="65000"/>
                    <a:lumOff val="35000"/>
                  </a:schemeClr>
                </a:solidFill>
              </a:rPr>
              <a:t>gay men, people who use drugs, sex workers, transgender people </a:t>
            </a:r>
            <a:endParaRPr lang="en-US" b="0" dirty="0"/>
          </a:p>
        </p:txBody>
      </p:sp>
      <p:sp>
        <p:nvSpPr>
          <p:cNvPr id="4" name="Slide Number Placeholder 3">
            <a:extLst>
              <a:ext uri="{FF2B5EF4-FFF2-40B4-BE49-F238E27FC236}">
                <a16:creationId xmlns:a16="http://schemas.microsoft.com/office/drawing/2014/main" id="{4967FDF8-944A-5E40-A043-E15BE112ED7E}"/>
              </a:ext>
            </a:extLst>
          </p:cNvPr>
          <p:cNvSpPr>
            <a:spLocks noGrp="1"/>
          </p:cNvSpPr>
          <p:nvPr>
            <p:ph type="sldNum" sz="quarter" idx="12"/>
          </p:nvPr>
        </p:nvSpPr>
        <p:spPr/>
        <p:txBody>
          <a:bodyPr/>
          <a:lstStyle/>
          <a:p>
            <a:endParaRPr lang="en-US"/>
          </a:p>
        </p:txBody>
      </p:sp>
      <p:sp>
        <p:nvSpPr>
          <p:cNvPr id="5" name="Content Placeholder 33">
            <a:extLst>
              <a:ext uri="{FF2B5EF4-FFF2-40B4-BE49-F238E27FC236}">
                <a16:creationId xmlns:a16="http://schemas.microsoft.com/office/drawing/2014/main" id="{710905E2-9779-A04E-97A1-DF43544B7875}"/>
              </a:ext>
            </a:extLst>
          </p:cNvPr>
          <p:cNvSpPr txBox="1">
            <a:spLocks/>
          </p:cNvSpPr>
          <p:nvPr/>
        </p:nvSpPr>
        <p:spPr>
          <a:xfrm>
            <a:off x="827584" y="228600"/>
            <a:ext cx="7973384" cy="841435"/>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kern="1200">
                <a:solidFill>
                  <a:schemeClr val="accent1"/>
                </a:solidFill>
                <a:latin typeface="Arial"/>
                <a:ea typeface="+mn-ea"/>
                <a:cs typeface="Arial"/>
              </a:defRPr>
            </a:lvl1pPr>
            <a:lvl2pPr marL="0" indent="0" algn="l" defTabSz="457200" rtl="0" eaLnBrk="1" latinLnBrk="0" hangingPunct="1">
              <a:spcBef>
                <a:spcPct val="20000"/>
              </a:spcBef>
              <a:buFontTx/>
              <a:buNone/>
              <a:defRPr sz="260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kern="1200">
                <a:solidFill>
                  <a:schemeClr val="tx2"/>
                </a:solidFill>
                <a:latin typeface="Arial"/>
                <a:ea typeface="+mn-ea"/>
                <a:cs typeface="Arial"/>
              </a:defRPr>
            </a:lvl3pPr>
            <a:lvl4pPr marL="457200" indent="0" algn="l" defTabSz="457200" rtl="0" eaLnBrk="1" latinLnBrk="0" hangingPunct="1">
              <a:spcBef>
                <a:spcPct val="20000"/>
              </a:spcBef>
              <a:buFontTx/>
              <a:buNone/>
              <a:defRPr sz="200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US" sz="4000" b="0" dirty="0"/>
              <a:t>2021 U.S. PEPFAR COP Reviews: Tips for Advocates</a:t>
            </a:r>
          </a:p>
          <a:p>
            <a:endParaRPr lang="en-US" sz="4000" b="0" dirty="0"/>
          </a:p>
          <a:p>
            <a:endParaRPr lang="en-US" sz="4000" dirty="0"/>
          </a:p>
          <a:p>
            <a:endParaRPr lang="en-US"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7732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endParaRPr lang="en-US" dirty="0"/>
          </a:p>
        </p:txBody>
      </p:sp>
      <p:sp>
        <p:nvSpPr>
          <p:cNvPr id="4" name="Content Placeholder 33"/>
          <p:cNvSpPr txBox="1">
            <a:spLocks/>
          </p:cNvSpPr>
          <p:nvPr/>
        </p:nvSpPr>
        <p:spPr>
          <a:xfrm>
            <a:off x="827584" y="1972683"/>
            <a:ext cx="7397320" cy="4248472"/>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i="0" kern="1200">
                <a:solidFill>
                  <a:schemeClr val="accent1"/>
                </a:solidFill>
                <a:latin typeface="Arial"/>
                <a:ea typeface="+mn-ea"/>
                <a:cs typeface="Arial"/>
              </a:defRPr>
            </a:lvl1pPr>
            <a:lvl2pPr marL="0" indent="0" algn="l" defTabSz="457200" rtl="0" eaLnBrk="1" latinLnBrk="0" hangingPunct="1">
              <a:spcBef>
                <a:spcPct val="20000"/>
              </a:spcBef>
              <a:buFontTx/>
              <a:buNone/>
              <a:defRPr sz="2600" b="0" i="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b="0" i="0" kern="1200">
                <a:solidFill>
                  <a:schemeClr val="tx2"/>
                </a:solidFill>
                <a:latin typeface="Arial"/>
                <a:ea typeface="+mn-ea"/>
                <a:cs typeface="Arial"/>
              </a:defRPr>
            </a:lvl3pPr>
            <a:lvl4pPr marL="457200" indent="0" algn="l" defTabSz="457200" rtl="0" eaLnBrk="1" latinLnBrk="0" hangingPunct="1">
              <a:spcBef>
                <a:spcPct val="20000"/>
              </a:spcBef>
              <a:buFontTx/>
              <a:buNone/>
              <a:defRPr sz="2000" b="0" i="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b="0" i="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fontAlgn="base">
              <a:buFont typeface="Arial" panose="020B0604020202020204" pitchFamily="34" charset="0"/>
              <a:buChar char="•"/>
            </a:pPr>
            <a:r>
              <a:rPr lang="en-US" u="sng">
                <a:solidFill>
                  <a:schemeClr val="tx1">
                    <a:lumMod val="65000"/>
                    <a:lumOff val="35000"/>
                  </a:schemeClr>
                </a:solidFill>
              </a:rPr>
              <a:t>Advocate for realistic and reliable </a:t>
            </a:r>
            <a:r>
              <a:rPr lang="en-US">
                <a:solidFill>
                  <a:schemeClr val="tx1">
                    <a:lumMod val="65000"/>
                    <a:lumOff val="35000"/>
                  </a:schemeClr>
                </a:solidFill>
                <a:hlinkClick r:id="rId3">
                  <a:extLst>
                    <a:ext uri="{A12FA001-AC4F-418D-AE19-62706E023703}">
                      <ahyp:hlinkClr xmlns:ahyp="http://schemas.microsoft.com/office/drawing/2018/hyperlinkcolor" val="tx"/>
                    </a:ext>
                  </a:extLst>
                </a:hlinkClick>
              </a:rPr>
              <a:t>size estimates of key populations</a:t>
            </a:r>
            <a:r>
              <a:rPr lang="en-US" b="0">
                <a:solidFill>
                  <a:schemeClr val="tx1">
                    <a:lumMod val="65000"/>
                    <a:lumOff val="35000"/>
                  </a:schemeClr>
                </a:solidFill>
              </a:rPr>
              <a:t>. Size estimates are used by PEPFAR to justify targets, which in turn determine funding</a:t>
            </a:r>
          </a:p>
          <a:p>
            <a:pPr marL="457200" indent="-457200" fontAlgn="base">
              <a:buFont typeface="Arial" panose="020B0604020202020204" pitchFamily="34" charset="0"/>
              <a:buChar char="•"/>
            </a:pPr>
            <a:r>
              <a:rPr lang="en-US" b="0">
                <a:solidFill>
                  <a:schemeClr val="tx1">
                    <a:lumMod val="65000"/>
                    <a:lumOff val="35000"/>
                  </a:schemeClr>
                </a:solidFill>
              </a:rPr>
              <a:t>When size estimates are ridiculously low, national programs will underestimate community needs, set low targets, and therefore underfund services.</a:t>
            </a:r>
          </a:p>
        </p:txBody>
      </p:sp>
      <p:sp>
        <p:nvSpPr>
          <p:cNvPr id="6" name="Content Placeholder 33">
            <a:extLst>
              <a:ext uri="{FF2B5EF4-FFF2-40B4-BE49-F238E27FC236}">
                <a16:creationId xmlns:a16="http://schemas.microsoft.com/office/drawing/2014/main" id="{A1BEA41F-539A-BE48-B4C1-1AE9E5DB857C}"/>
              </a:ext>
            </a:extLst>
          </p:cNvPr>
          <p:cNvSpPr txBox="1">
            <a:spLocks/>
          </p:cNvSpPr>
          <p:nvPr/>
        </p:nvSpPr>
        <p:spPr>
          <a:xfrm>
            <a:off x="827584" y="228600"/>
            <a:ext cx="7973384" cy="841435"/>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kern="1200">
                <a:solidFill>
                  <a:schemeClr val="accent1"/>
                </a:solidFill>
                <a:latin typeface="Arial"/>
                <a:ea typeface="+mn-ea"/>
                <a:cs typeface="Arial"/>
              </a:defRPr>
            </a:lvl1pPr>
            <a:lvl2pPr marL="0" indent="0" algn="l" defTabSz="457200" rtl="0" eaLnBrk="1" latinLnBrk="0" hangingPunct="1">
              <a:spcBef>
                <a:spcPct val="20000"/>
              </a:spcBef>
              <a:buFontTx/>
              <a:buNone/>
              <a:defRPr sz="260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kern="1200">
                <a:solidFill>
                  <a:schemeClr val="tx2"/>
                </a:solidFill>
                <a:latin typeface="Arial"/>
                <a:ea typeface="+mn-ea"/>
                <a:cs typeface="Arial"/>
              </a:defRPr>
            </a:lvl3pPr>
            <a:lvl4pPr marL="457200" indent="0" algn="l" defTabSz="457200" rtl="0" eaLnBrk="1" latinLnBrk="0" hangingPunct="1">
              <a:spcBef>
                <a:spcPct val="20000"/>
              </a:spcBef>
              <a:buFontTx/>
              <a:buNone/>
              <a:defRPr sz="200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US" sz="4000" b="0" dirty="0"/>
              <a:t>2021 U.S. PEPFAR COP Reviews: Tips for Advocates</a:t>
            </a:r>
          </a:p>
          <a:p>
            <a:endParaRPr lang="en-US" sz="4000" b="0" dirty="0"/>
          </a:p>
          <a:p>
            <a:endParaRPr lang="en-US" sz="4000" dirty="0"/>
          </a:p>
          <a:p>
            <a:endParaRPr lang="en-US"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580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lide Number Placeholder 30"/>
          <p:cNvSpPr>
            <a:spLocks noGrp="1"/>
          </p:cNvSpPr>
          <p:nvPr>
            <p:ph type="sldNum" sz="quarter" idx="12"/>
          </p:nvPr>
        </p:nvSpPr>
        <p:spPr/>
        <p:txBody>
          <a:bodyPr/>
          <a:lstStyle/>
          <a:p>
            <a:endParaRPr lang="en-US"/>
          </a:p>
        </p:txBody>
      </p:sp>
      <p:sp>
        <p:nvSpPr>
          <p:cNvPr id="4" name="Content Placeholder 33"/>
          <p:cNvSpPr txBox="1">
            <a:spLocks/>
          </p:cNvSpPr>
          <p:nvPr/>
        </p:nvSpPr>
        <p:spPr>
          <a:xfrm>
            <a:off x="827584" y="1923728"/>
            <a:ext cx="7397320" cy="4248472"/>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i="0" kern="1200">
                <a:solidFill>
                  <a:schemeClr val="accent1"/>
                </a:solidFill>
                <a:latin typeface="Arial"/>
                <a:ea typeface="+mn-ea"/>
                <a:cs typeface="Arial"/>
              </a:defRPr>
            </a:lvl1pPr>
            <a:lvl2pPr marL="0" indent="0" algn="l" defTabSz="457200" rtl="0" eaLnBrk="1" latinLnBrk="0" hangingPunct="1">
              <a:spcBef>
                <a:spcPct val="20000"/>
              </a:spcBef>
              <a:buFontTx/>
              <a:buNone/>
              <a:defRPr sz="2600" b="0" i="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b="0" i="0" kern="1200">
                <a:solidFill>
                  <a:schemeClr val="tx2"/>
                </a:solidFill>
                <a:latin typeface="Arial"/>
                <a:ea typeface="+mn-ea"/>
                <a:cs typeface="Arial"/>
              </a:defRPr>
            </a:lvl3pPr>
            <a:lvl4pPr marL="457200" indent="0" algn="l" defTabSz="457200" rtl="0" eaLnBrk="1" latinLnBrk="0" hangingPunct="1">
              <a:spcBef>
                <a:spcPct val="20000"/>
              </a:spcBef>
              <a:buFontTx/>
              <a:buNone/>
              <a:defRPr sz="2000" b="0" i="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b="0" i="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br>
              <a:rPr lang="en-US" u="sng" dirty="0">
                <a:solidFill>
                  <a:schemeClr val="tx1">
                    <a:lumMod val="65000"/>
                    <a:lumOff val="35000"/>
                  </a:schemeClr>
                </a:solidFill>
              </a:rPr>
            </a:br>
            <a:r>
              <a:rPr lang="en-US" u="sng" dirty="0">
                <a:solidFill>
                  <a:schemeClr val="tx1">
                    <a:lumMod val="65000"/>
                    <a:lumOff val="35000"/>
                  </a:schemeClr>
                </a:solidFill>
              </a:rPr>
              <a:t>Demand a role in monitoring access to and implementation of HIV services</a:t>
            </a:r>
            <a:r>
              <a:rPr lang="en-US" b="0" dirty="0">
                <a:solidFill>
                  <a:schemeClr val="tx1">
                    <a:lumMod val="65000"/>
                    <a:lumOff val="35000"/>
                  </a:schemeClr>
                </a:solidFill>
              </a:rPr>
              <a:t> for your community. In COP2021, all PEPFAR programs are required to develop, support and fund community-led monitoring for treatment services, in close collaboration with independent civil society organizations. </a:t>
            </a:r>
          </a:p>
        </p:txBody>
      </p:sp>
      <p:sp>
        <p:nvSpPr>
          <p:cNvPr id="6" name="Content Placeholder 33">
            <a:extLst>
              <a:ext uri="{FF2B5EF4-FFF2-40B4-BE49-F238E27FC236}">
                <a16:creationId xmlns:a16="http://schemas.microsoft.com/office/drawing/2014/main" id="{FB73C160-5B0F-1B4B-8D28-7FEB3D366948}"/>
              </a:ext>
            </a:extLst>
          </p:cNvPr>
          <p:cNvSpPr txBox="1">
            <a:spLocks noGrp="1"/>
          </p:cNvSpPr>
          <p:nvPr>
            <p:ph idx="1"/>
          </p:nvPr>
        </p:nvSpPr>
        <p:spPr>
          <a:xfrm>
            <a:off x="411444" y="457200"/>
            <a:ext cx="8229600" cy="4144963"/>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kern="1200">
                <a:solidFill>
                  <a:schemeClr val="accent1"/>
                </a:solidFill>
                <a:latin typeface="Arial"/>
                <a:ea typeface="+mn-ea"/>
                <a:cs typeface="Arial"/>
              </a:defRPr>
            </a:lvl1pPr>
            <a:lvl2pPr marL="0" indent="0" algn="l" defTabSz="457200" rtl="0" eaLnBrk="1" latinLnBrk="0" hangingPunct="1">
              <a:spcBef>
                <a:spcPct val="20000"/>
              </a:spcBef>
              <a:buFontTx/>
              <a:buNone/>
              <a:defRPr sz="260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kern="1200">
                <a:solidFill>
                  <a:schemeClr val="tx2"/>
                </a:solidFill>
                <a:latin typeface="Arial"/>
                <a:ea typeface="+mn-ea"/>
                <a:cs typeface="Arial"/>
              </a:defRPr>
            </a:lvl3pPr>
            <a:lvl4pPr marL="457200" indent="0" algn="l" defTabSz="457200" rtl="0" eaLnBrk="1" latinLnBrk="0" hangingPunct="1">
              <a:spcBef>
                <a:spcPct val="20000"/>
              </a:spcBef>
              <a:buFontTx/>
              <a:buNone/>
              <a:defRPr sz="200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US" sz="4000" b="0" dirty="0"/>
              <a:t>2021 U.S. PEPFAR COP Reviews: Tips for Advocates</a:t>
            </a:r>
          </a:p>
          <a:p>
            <a:endParaRPr lang="en-US" sz="4000" b="0" dirty="0"/>
          </a:p>
          <a:p>
            <a:endParaRPr lang="en-US" sz="4000" dirty="0"/>
          </a:p>
          <a:p>
            <a:endParaRPr lang="en-US"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28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0FE84-5A28-0348-B31F-EF4B7E18DDAF}"/>
              </a:ext>
            </a:extLst>
          </p:cNvPr>
          <p:cNvSpPr>
            <a:spLocks noGrp="1"/>
          </p:cNvSpPr>
          <p:nvPr>
            <p:ph idx="1"/>
          </p:nvPr>
        </p:nvSpPr>
        <p:spPr>
          <a:xfrm>
            <a:off x="457200" y="1798637"/>
            <a:ext cx="8229600" cy="4144963"/>
          </a:xfrm>
        </p:spPr>
        <p:txBody>
          <a:bodyPr/>
          <a:lstStyle/>
          <a:p>
            <a:r>
              <a:rPr lang="en-US" u="sng">
                <a:solidFill>
                  <a:schemeClr val="tx1">
                    <a:lumMod val="65000"/>
                    <a:lumOff val="35000"/>
                  </a:schemeClr>
                </a:solidFill>
              </a:rPr>
              <a:t>Ask country teams to include supplementary funding for support services tailored to the needs of young gay and bisexual men and other key populations.</a:t>
            </a:r>
            <a:r>
              <a:rPr lang="en-US" b="0">
                <a:solidFill>
                  <a:schemeClr val="tx1">
                    <a:lumMod val="65000"/>
                    <a:lumOff val="35000"/>
                  </a:schemeClr>
                </a:solidFill>
              </a:rPr>
              <a:t> Services tailored to young gay men and other key populations are urgently needed to expand safe, sensitized, evidence-informed and rights-based services.</a:t>
            </a:r>
            <a:endParaRPr lang="en-US">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4967FDF8-944A-5E40-A043-E15BE112ED7E}"/>
              </a:ext>
            </a:extLst>
          </p:cNvPr>
          <p:cNvSpPr>
            <a:spLocks noGrp="1"/>
          </p:cNvSpPr>
          <p:nvPr>
            <p:ph type="sldNum" sz="quarter" idx="12"/>
          </p:nvPr>
        </p:nvSpPr>
        <p:spPr/>
        <p:txBody>
          <a:bodyPr/>
          <a:lstStyle/>
          <a:p>
            <a:endParaRPr lang="en-US"/>
          </a:p>
        </p:txBody>
      </p:sp>
      <p:sp>
        <p:nvSpPr>
          <p:cNvPr id="6" name="Content Placeholder 33">
            <a:extLst>
              <a:ext uri="{FF2B5EF4-FFF2-40B4-BE49-F238E27FC236}">
                <a16:creationId xmlns:a16="http://schemas.microsoft.com/office/drawing/2014/main" id="{821D64EB-CCED-D745-AF8E-9F0BE52444E9}"/>
              </a:ext>
            </a:extLst>
          </p:cNvPr>
          <p:cNvSpPr txBox="1">
            <a:spLocks/>
          </p:cNvSpPr>
          <p:nvPr/>
        </p:nvSpPr>
        <p:spPr>
          <a:xfrm>
            <a:off x="827584" y="228600"/>
            <a:ext cx="7973384" cy="841435"/>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kern="1200">
                <a:solidFill>
                  <a:schemeClr val="accent1"/>
                </a:solidFill>
                <a:latin typeface="Arial"/>
                <a:ea typeface="+mn-ea"/>
                <a:cs typeface="Arial"/>
              </a:defRPr>
            </a:lvl1pPr>
            <a:lvl2pPr marL="0" indent="0" algn="l" defTabSz="457200" rtl="0" eaLnBrk="1" latinLnBrk="0" hangingPunct="1">
              <a:spcBef>
                <a:spcPct val="20000"/>
              </a:spcBef>
              <a:buFontTx/>
              <a:buNone/>
              <a:defRPr sz="260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kern="1200">
                <a:solidFill>
                  <a:schemeClr val="tx2"/>
                </a:solidFill>
                <a:latin typeface="Arial"/>
                <a:ea typeface="+mn-ea"/>
                <a:cs typeface="Arial"/>
              </a:defRPr>
            </a:lvl3pPr>
            <a:lvl4pPr marL="457200" indent="0" algn="l" defTabSz="457200" rtl="0" eaLnBrk="1" latinLnBrk="0" hangingPunct="1">
              <a:spcBef>
                <a:spcPct val="20000"/>
              </a:spcBef>
              <a:buFontTx/>
              <a:buNone/>
              <a:defRPr sz="200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US" sz="4000" b="0" dirty="0"/>
              <a:t>2021U.S. PEPFAR COP Reviews: Tips for Advocates</a:t>
            </a:r>
          </a:p>
          <a:p>
            <a:endParaRPr lang="en-US" sz="4000" b="0" dirty="0"/>
          </a:p>
          <a:p>
            <a:endParaRPr lang="en-US" sz="4000" dirty="0"/>
          </a:p>
          <a:p>
            <a:endParaRPr lang="en-US"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468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0FE84-5A28-0348-B31F-EF4B7E18DDAF}"/>
              </a:ext>
            </a:extLst>
          </p:cNvPr>
          <p:cNvSpPr>
            <a:spLocks noGrp="1"/>
          </p:cNvSpPr>
          <p:nvPr>
            <p:ph idx="1"/>
          </p:nvPr>
        </p:nvSpPr>
        <p:spPr>
          <a:xfrm>
            <a:off x="457200" y="1798637"/>
            <a:ext cx="8229600" cy="4144963"/>
          </a:xfrm>
        </p:spPr>
        <p:txBody>
          <a:bodyPr>
            <a:normAutofit fontScale="92500" lnSpcReduction="10000"/>
          </a:bodyPr>
          <a:lstStyle/>
          <a:p>
            <a:r>
              <a:rPr lang="en-US" u="sng" dirty="0">
                <a:solidFill>
                  <a:schemeClr val="tx1">
                    <a:lumMod val="65000"/>
                    <a:lumOff val="35000"/>
                  </a:schemeClr>
                </a:solidFill>
              </a:rPr>
              <a:t>Ask for another separate stream of funding specific to key populations, similarly to KPIF which comes to an end in 2021.</a:t>
            </a:r>
          </a:p>
          <a:p>
            <a:r>
              <a:rPr lang="en-US" b="0" dirty="0">
                <a:solidFill>
                  <a:schemeClr val="tx1">
                    <a:lumMod val="65000"/>
                    <a:lumOff val="35000"/>
                  </a:schemeClr>
                </a:solidFill>
              </a:rPr>
              <a:t>While KPIF is a welcome and innovative approach designed to benefit KP communities, its limited resources have made it hard to undertake interventions at scale.  The gains made may be lost when funding ends. PEPFAR should consider increasing the funding allocated to KPIF and to extending the performance period beyond the current two years.</a:t>
            </a:r>
            <a:endParaRPr lang="en-US"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4967FDF8-944A-5E40-A043-E15BE112ED7E}"/>
              </a:ext>
            </a:extLst>
          </p:cNvPr>
          <p:cNvSpPr>
            <a:spLocks noGrp="1"/>
          </p:cNvSpPr>
          <p:nvPr>
            <p:ph type="sldNum" sz="quarter" idx="12"/>
          </p:nvPr>
        </p:nvSpPr>
        <p:spPr/>
        <p:txBody>
          <a:bodyPr/>
          <a:lstStyle/>
          <a:p>
            <a:endParaRPr lang="en-US"/>
          </a:p>
        </p:txBody>
      </p:sp>
      <p:sp>
        <p:nvSpPr>
          <p:cNvPr id="6" name="Content Placeholder 33">
            <a:extLst>
              <a:ext uri="{FF2B5EF4-FFF2-40B4-BE49-F238E27FC236}">
                <a16:creationId xmlns:a16="http://schemas.microsoft.com/office/drawing/2014/main" id="{821D64EB-CCED-D745-AF8E-9F0BE52444E9}"/>
              </a:ext>
            </a:extLst>
          </p:cNvPr>
          <p:cNvSpPr txBox="1">
            <a:spLocks/>
          </p:cNvSpPr>
          <p:nvPr/>
        </p:nvSpPr>
        <p:spPr>
          <a:xfrm>
            <a:off x="827584" y="228600"/>
            <a:ext cx="7973384" cy="841435"/>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kern="1200">
                <a:solidFill>
                  <a:schemeClr val="accent1"/>
                </a:solidFill>
                <a:latin typeface="Arial"/>
                <a:ea typeface="+mn-ea"/>
                <a:cs typeface="Arial"/>
              </a:defRPr>
            </a:lvl1pPr>
            <a:lvl2pPr marL="0" indent="0" algn="l" defTabSz="457200" rtl="0" eaLnBrk="1" latinLnBrk="0" hangingPunct="1">
              <a:spcBef>
                <a:spcPct val="20000"/>
              </a:spcBef>
              <a:buFontTx/>
              <a:buNone/>
              <a:defRPr sz="260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kern="1200">
                <a:solidFill>
                  <a:schemeClr val="tx2"/>
                </a:solidFill>
                <a:latin typeface="Arial"/>
                <a:ea typeface="+mn-ea"/>
                <a:cs typeface="Arial"/>
              </a:defRPr>
            </a:lvl3pPr>
            <a:lvl4pPr marL="457200" indent="0" algn="l" defTabSz="457200" rtl="0" eaLnBrk="1" latinLnBrk="0" hangingPunct="1">
              <a:spcBef>
                <a:spcPct val="20000"/>
              </a:spcBef>
              <a:buFontTx/>
              <a:buNone/>
              <a:defRPr sz="200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US" sz="4000" b="0" dirty="0"/>
              <a:t>2021U.S. PEPFAR COP Reviews: Tips for Advocates</a:t>
            </a:r>
            <a:endParaRPr lang="en-US" sz="4000" dirty="0"/>
          </a:p>
          <a:p>
            <a:r>
              <a:rPr lang="en-US" sz="4000" dirty="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49605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0FE84-5A28-0348-B31F-EF4B7E18DDAF}"/>
              </a:ext>
            </a:extLst>
          </p:cNvPr>
          <p:cNvSpPr>
            <a:spLocks noGrp="1"/>
          </p:cNvSpPr>
          <p:nvPr>
            <p:ph idx="1"/>
          </p:nvPr>
        </p:nvSpPr>
        <p:spPr>
          <a:xfrm>
            <a:off x="457200" y="2027237"/>
            <a:ext cx="8229600" cy="4144963"/>
          </a:xfrm>
        </p:spPr>
        <p:txBody>
          <a:bodyPr/>
          <a:lstStyle/>
          <a:p>
            <a:pPr fontAlgn="base"/>
            <a:r>
              <a:rPr lang="en-US" u="sng">
                <a:solidFill>
                  <a:schemeClr val="tx1">
                    <a:lumMod val="65000"/>
                    <a:lumOff val="35000"/>
                  </a:schemeClr>
                </a:solidFill>
              </a:rPr>
              <a:t>Call-out the deleterious impact that the global gag rule</a:t>
            </a:r>
            <a:r>
              <a:rPr lang="en-US" b="0">
                <a:solidFill>
                  <a:schemeClr val="tx1">
                    <a:lumMod val="65000"/>
                    <a:lumOff val="35000"/>
                  </a:schemeClr>
                </a:solidFill>
              </a:rPr>
              <a:t> is having on a country’s ability to reach its targets ; and insist on better coordination between the U.S. and other bilateral and multilateral funders to ensure clinics and organizations losing funding because of the U.S.’ global gag rule continue to offer HIV prevention, testing, care, and treatment, especially for key populations and women.</a:t>
            </a:r>
          </a:p>
        </p:txBody>
      </p:sp>
      <p:sp>
        <p:nvSpPr>
          <p:cNvPr id="4" name="Slide Number Placeholder 3">
            <a:extLst>
              <a:ext uri="{FF2B5EF4-FFF2-40B4-BE49-F238E27FC236}">
                <a16:creationId xmlns:a16="http://schemas.microsoft.com/office/drawing/2014/main" id="{4967FDF8-944A-5E40-A043-E15BE112ED7E}"/>
              </a:ext>
            </a:extLst>
          </p:cNvPr>
          <p:cNvSpPr>
            <a:spLocks noGrp="1"/>
          </p:cNvSpPr>
          <p:nvPr>
            <p:ph type="sldNum" sz="quarter" idx="12"/>
          </p:nvPr>
        </p:nvSpPr>
        <p:spPr/>
        <p:txBody>
          <a:bodyPr/>
          <a:lstStyle/>
          <a:p>
            <a:endParaRPr lang="en-US"/>
          </a:p>
        </p:txBody>
      </p:sp>
      <p:sp>
        <p:nvSpPr>
          <p:cNvPr id="5" name="Content Placeholder 33">
            <a:extLst>
              <a:ext uri="{FF2B5EF4-FFF2-40B4-BE49-F238E27FC236}">
                <a16:creationId xmlns:a16="http://schemas.microsoft.com/office/drawing/2014/main" id="{A4041ECB-1CD0-BA42-AD9C-62B623855575}"/>
              </a:ext>
            </a:extLst>
          </p:cNvPr>
          <p:cNvSpPr txBox="1">
            <a:spLocks/>
          </p:cNvSpPr>
          <p:nvPr/>
        </p:nvSpPr>
        <p:spPr>
          <a:xfrm>
            <a:off x="827584" y="228600"/>
            <a:ext cx="7973384" cy="841435"/>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kern="1200">
                <a:solidFill>
                  <a:schemeClr val="accent1"/>
                </a:solidFill>
                <a:latin typeface="Arial"/>
                <a:ea typeface="+mn-ea"/>
                <a:cs typeface="Arial"/>
              </a:defRPr>
            </a:lvl1pPr>
            <a:lvl2pPr marL="0" indent="0" algn="l" defTabSz="457200" rtl="0" eaLnBrk="1" latinLnBrk="0" hangingPunct="1">
              <a:spcBef>
                <a:spcPct val="20000"/>
              </a:spcBef>
              <a:buFontTx/>
              <a:buNone/>
              <a:defRPr sz="260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kern="1200">
                <a:solidFill>
                  <a:schemeClr val="tx2"/>
                </a:solidFill>
                <a:latin typeface="Arial"/>
                <a:ea typeface="+mn-ea"/>
                <a:cs typeface="Arial"/>
              </a:defRPr>
            </a:lvl3pPr>
            <a:lvl4pPr marL="457200" indent="0" algn="l" defTabSz="457200" rtl="0" eaLnBrk="1" latinLnBrk="0" hangingPunct="1">
              <a:spcBef>
                <a:spcPct val="20000"/>
              </a:spcBef>
              <a:buFontTx/>
              <a:buNone/>
              <a:defRPr sz="200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US" sz="4000" b="0" dirty="0"/>
              <a:t>2021 U.S. PEPFAR COP: Tips for Advocates</a:t>
            </a:r>
          </a:p>
          <a:p>
            <a:endParaRPr lang="en-US" sz="4000" b="0" dirty="0"/>
          </a:p>
          <a:p>
            <a:endParaRPr lang="en-US" sz="4000" dirty="0"/>
          </a:p>
          <a:p>
            <a:endParaRPr lang="en-US"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301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0FE84-5A28-0348-B31F-EF4B7E18DDAF}"/>
              </a:ext>
            </a:extLst>
          </p:cNvPr>
          <p:cNvSpPr>
            <a:spLocks noGrp="1"/>
          </p:cNvSpPr>
          <p:nvPr>
            <p:ph idx="1"/>
          </p:nvPr>
        </p:nvSpPr>
        <p:spPr>
          <a:xfrm>
            <a:off x="457200" y="2255837"/>
            <a:ext cx="8229600" cy="4144963"/>
          </a:xfrm>
        </p:spPr>
        <p:txBody>
          <a:bodyPr/>
          <a:lstStyle/>
          <a:p>
            <a:pPr fontAlgn="base"/>
            <a:r>
              <a:rPr lang="en-US" u="sng">
                <a:solidFill>
                  <a:schemeClr val="tx1">
                    <a:lumMod val="65000"/>
                    <a:lumOff val="35000"/>
                  </a:schemeClr>
                </a:solidFill>
              </a:rPr>
              <a:t>Tell U.S. PEPFAR missions to hold community-based, key population-led programs harmless to budget cuts</a:t>
            </a:r>
            <a:r>
              <a:rPr lang="en-US" b="0">
                <a:solidFill>
                  <a:schemeClr val="tx1">
                    <a:lumMod val="65000"/>
                    <a:lumOff val="35000"/>
                  </a:schemeClr>
                </a:solidFill>
              </a:rPr>
              <a:t> AND urge them to take full advantage of additional or supplementary funds to support community-led programs. </a:t>
            </a:r>
          </a:p>
        </p:txBody>
      </p:sp>
      <p:sp>
        <p:nvSpPr>
          <p:cNvPr id="4" name="Slide Number Placeholder 3">
            <a:extLst>
              <a:ext uri="{FF2B5EF4-FFF2-40B4-BE49-F238E27FC236}">
                <a16:creationId xmlns:a16="http://schemas.microsoft.com/office/drawing/2014/main" id="{4967FDF8-944A-5E40-A043-E15BE112ED7E}"/>
              </a:ext>
            </a:extLst>
          </p:cNvPr>
          <p:cNvSpPr>
            <a:spLocks noGrp="1"/>
          </p:cNvSpPr>
          <p:nvPr>
            <p:ph type="sldNum" sz="quarter" idx="12"/>
          </p:nvPr>
        </p:nvSpPr>
        <p:spPr/>
        <p:txBody>
          <a:bodyPr/>
          <a:lstStyle/>
          <a:p>
            <a:fld id="{9904F979-8F8F-2547-8A9E-1448DD429B17}" type="slidenum">
              <a:rPr lang="en-US" smtClean="0"/>
              <a:pPr/>
              <a:t>26</a:t>
            </a:fld>
            <a:endParaRPr lang="en-US"/>
          </a:p>
        </p:txBody>
      </p:sp>
      <p:sp>
        <p:nvSpPr>
          <p:cNvPr id="5" name="Content Placeholder 33">
            <a:extLst>
              <a:ext uri="{FF2B5EF4-FFF2-40B4-BE49-F238E27FC236}">
                <a16:creationId xmlns:a16="http://schemas.microsoft.com/office/drawing/2014/main" id="{0C0B9991-84F9-D342-BF69-19991923FB18}"/>
              </a:ext>
            </a:extLst>
          </p:cNvPr>
          <p:cNvSpPr txBox="1">
            <a:spLocks/>
          </p:cNvSpPr>
          <p:nvPr/>
        </p:nvSpPr>
        <p:spPr>
          <a:xfrm>
            <a:off x="827584" y="228600"/>
            <a:ext cx="7973384" cy="841435"/>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kern="1200">
                <a:solidFill>
                  <a:schemeClr val="accent1"/>
                </a:solidFill>
                <a:latin typeface="Arial"/>
                <a:ea typeface="+mn-ea"/>
                <a:cs typeface="Arial"/>
              </a:defRPr>
            </a:lvl1pPr>
            <a:lvl2pPr marL="0" indent="0" algn="l" defTabSz="457200" rtl="0" eaLnBrk="1" latinLnBrk="0" hangingPunct="1">
              <a:spcBef>
                <a:spcPct val="20000"/>
              </a:spcBef>
              <a:buFontTx/>
              <a:buNone/>
              <a:defRPr sz="260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kern="1200">
                <a:solidFill>
                  <a:schemeClr val="tx2"/>
                </a:solidFill>
                <a:latin typeface="Arial"/>
                <a:ea typeface="+mn-ea"/>
                <a:cs typeface="Arial"/>
              </a:defRPr>
            </a:lvl3pPr>
            <a:lvl4pPr marL="457200" indent="0" algn="l" defTabSz="457200" rtl="0" eaLnBrk="1" latinLnBrk="0" hangingPunct="1">
              <a:spcBef>
                <a:spcPct val="20000"/>
              </a:spcBef>
              <a:buFontTx/>
              <a:buNone/>
              <a:defRPr sz="200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US" sz="4000" b="0" dirty="0"/>
              <a:t>2021 U.S. PEPFAR COP Reviews: Tips for Advocates</a:t>
            </a:r>
          </a:p>
          <a:p>
            <a:endParaRPr lang="en-US" sz="4000" b="0" dirty="0"/>
          </a:p>
          <a:p>
            <a:endParaRPr lang="en-US" sz="4000" dirty="0"/>
          </a:p>
          <a:p>
            <a:endParaRPr lang="en-US"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85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0FE84-5A28-0348-B31F-EF4B7E18DDAF}"/>
              </a:ext>
            </a:extLst>
          </p:cNvPr>
          <p:cNvSpPr>
            <a:spLocks noGrp="1"/>
          </p:cNvSpPr>
          <p:nvPr>
            <p:ph idx="1"/>
          </p:nvPr>
        </p:nvSpPr>
        <p:spPr>
          <a:xfrm>
            <a:off x="457200" y="2103437"/>
            <a:ext cx="8229600" cy="4144963"/>
          </a:xfrm>
        </p:spPr>
        <p:txBody>
          <a:bodyPr/>
          <a:lstStyle/>
          <a:p>
            <a:pPr fontAlgn="base"/>
            <a:r>
              <a:rPr lang="en-US" u="sng">
                <a:solidFill>
                  <a:schemeClr val="tx1">
                    <a:lumMod val="65000"/>
                    <a:lumOff val="35000"/>
                  </a:schemeClr>
                </a:solidFill>
              </a:rPr>
              <a:t>Push for expanded technical support and sensitivity training for healthcare workers/providers</a:t>
            </a:r>
            <a:r>
              <a:rPr lang="en-US" b="0">
                <a:solidFill>
                  <a:schemeClr val="tx1">
                    <a:lumMod val="65000"/>
                    <a:lumOff val="35000"/>
                  </a:schemeClr>
                </a:solidFill>
              </a:rPr>
              <a:t>, involving communities in the development of curricula and provision of those – stigma and discrimination experienced by key populations continue to undermine performance</a:t>
            </a:r>
          </a:p>
        </p:txBody>
      </p:sp>
      <p:sp>
        <p:nvSpPr>
          <p:cNvPr id="4" name="Slide Number Placeholder 3">
            <a:extLst>
              <a:ext uri="{FF2B5EF4-FFF2-40B4-BE49-F238E27FC236}">
                <a16:creationId xmlns:a16="http://schemas.microsoft.com/office/drawing/2014/main" id="{4967FDF8-944A-5E40-A043-E15BE112ED7E}"/>
              </a:ext>
            </a:extLst>
          </p:cNvPr>
          <p:cNvSpPr>
            <a:spLocks noGrp="1"/>
          </p:cNvSpPr>
          <p:nvPr>
            <p:ph type="sldNum" sz="quarter" idx="12"/>
          </p:nvPr>
        </p:nvSpPr>
        <p:spPr/>
        <p:txBody>
          <a:bodyPr/>
          <a:lstStyle/>
          <a:p>
            <a:endParaRPr lang="en-US"/>
          </a:p>
        </p:txBody>
      </p:sp>
      <p:sp>
        <p:nvSpPr>
          <p:cNvPr id="5" name="Content Placeholder 33">
            <a:extLst>
              <a:ext uri="{FF2B5EF4-FFF2-40B4-BE49-F238E27FC236}">
                <a16:creationId xmlns:a16="http://schemas.microsoft.com/office/drawing/2014/main" id="{D0A55E28-F433-F141-ACFB-3F3A5EE15692}"/>
              </a:ext>
            </a:extLst>
          </p:cNvPr>
          <p:cNvSpPr txBox="1">
            <a:spLocks/>
          </p:cNvSpPr>
          <p:nvPr/>
        </p:nvSpPr>
        <p:spPr>
          <a:xfrm>
            <a:off x="827584" y="228600"/>
            <a:ext cx="7973384" cy="841435"/>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kern="1200">
                <a:solidFill>
                  <a:schemeClr val="accent1"/>
                </a:solidFill>
                <a:latin typeface="Arial"/>
                <a:ea typeface="+mn-ea"/>
                <a:cs typeface="Arial"/>
              </a:defRPr>
            </a:lvl1pPr>
            <a:lvl2pPr marL="0" indent="0" algn="l" defTabSz="457200" rtl="0" eaLnBrk="1" latinLnBrk="0" hangingPunct="1">
              <a:spcBef>
                <a:spcPct val="20000"/>
              </a:spcBef>
              <a:buFontTx/>
              <a:buNone/>
              <a:defRPr sz="260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kern="1200">
                <a:solidFill>
                  <a:schemeClr val="tx2"/>
                </a:solidFill>
                <a:latin typeface="Arial"/>
                <a:ea typeface="+mn-ea"/>
                <a:cs typeface="Arial"/>
              </a:defRPr>
            </a:lvl3pPr>
            <a:lvl4pPr marL="457200" indent="0" algn="l" defTabSz="457200" rtl="0" eaLnBrk="1" latinLnBrk="0" hangingPunct="1">
              <a:spcBef>
                <a:spcPct val="20000"/>
              </a:spcBef>
              <a:buFontTx/>
              <a:buNone/>
              <a:defRPr sz="200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US" sz="4000" b="0" dirty="0"/>
              <a:t>2021U.S. PEPFAR COP Reviews: Tips for Advocates</a:t>
            </a:r>
          </a:p>
          <a:p>
            <a:endParaRPr lang="en-US" sz="4000" b="0" dirty="0"/>
          </a:p>
          <a:p>
            <a:endParaRPr lang="en-US" sz="4000" dirty="0"/>
          </a:p>
          <a:p>
            <a:endParaRPr lang="en-US"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6068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D0FE84-5A28-0348-B31F-EF4B7E18DDAF}"/>
              </a:ext>
            </a:extLst>
          </p:cNvPr>
          <p:cNvSpPr>
            <a:spLocks noGrp="1"/>
          </p:cNvSpPr>
          <p:nvPr>
            <p:ph idx="1"/>
          </p:nvPr>
        </p:nvSpPr>
        <p:spPr>
          <a:xfrm>
            <a:off x="457200" y="2027237"/>
            <a:ext cx="8229600" cy="4144963"/>
          </a:xfrm>
        </p:spPr>
        <p:txBody>
          <a:bodyPr/>
          <a:lstStyle/>
          <a:p>
            <a:pPr fontAlgn="base"/>
            <a:r>
              <a:rPr lang="en-US" u="sng">
                <a:solidFill>
                  <a:schemeClr val="tx1">
                    <a:lumMod val="65000"/>
                    <a:lumOff val="35000"/>
                  </a:schemeClr>
                </a:solidFill>
              </a:rPr>
              <a:t>Demand funds for structural and community-level interventions that can help facilitate enabling policy environments</a:t>
            </a:r>
            <a:r>
              <a:rPr lang="en-US" b="0">
                <a:solidFill>
                  <a:schemeClr val="tx1">
                    <a:lumMod val="65000"/>
                    <a:lumOff val="35000"/>
                  </a:schemeClr>
                </a:solidFill>
              </a:rPr>
              <a:t>. Interventions include advocacy, community mobilization, demand generation, violence prevention and support, and legal services; provided by communities to communities – in addition to sensitization programs for healthcare workers, police, and policy maker</a:t>
            </a:r>
          </a:p>
        </p:txBody>
      </p:sp>
      <p:sp>
        <p:nvSpPr>
          <p:cNvPr id="4" name="Slide Number Placeholder 3">
            <a:extLst>
              <a:ext uri="{FF2B5EF4-FFF2-40B4-BE49-F238E27FC236}">
                <a16:creationId xmlns:a16="http://schemas.microsoft.com/office/drawing/2014/main" id="{4967FDF8-944A-5E40-A043-E15BE112ED7E}"/>
              </a:ext>
            </a:extLst>
          </p:cNvPr>
          <p:cNvSpPr>
            <a:spLocks noGrp="1"/>
          </p:cNvSpPr>
          <p:nvPr>
            <p:ph type="sldNum" sz="quarter" idx="12"/>
          </p:nvPr>
        </p:nvSpPr>
        <p:spPr/>
        <p:txBody>
          <a:bodyPr/>
          <a:lstStyle/>
          <a:p>
            <a:endParaRPr lang="en-US"/>
          </a:p>
        </p:txBody>
      </p:sp>
      <p:sp>
        <p:nvSpPr>
          <p:cNvPr id="8" name="Content Placeholder 33">
            <a:extLst>
              <a:ext uri="{FF2B5EF4-FFF2-40B4-BE49-F238E27FC236}">
                <a16:creationId xmlns:a16="http://schemas.microsoft.com/office/drawing/2014/main" id="{34E7E17F-5D6A-294D-947C-E603B508EE91}"/>
              </a:ext>
            </a:extLst>
          </p:cNvPr>
          <p:cNvSpPr txBox="1">
            <a:spLocks/>
          </p:cNvSpPr>
          <p:nvPr/>
        </p:nvSpPr>
        <p:spPr>
          <a:xfrm>
            <a:off x="827584" y="228600"/>
            <a:ext cx="7973384" cy="841435"/>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2800" b="1" kern="1200">
                <a:solidFill>
                  <a:schemeClr val="accent1"/>
                </a:solidFill>
                <a:latin typeface="Arial"/>
                <a:ea typeface="+mn-ea"/>
                <a:cs typeface="Arial"/>
              </a:defRPr>
            </a:lvl1pPr>
            <a:lvl2pPr marL="0" indent="0" algn="l" defTabSz="457200" rtl="0" eaLnBrk="1" latinLnBrk="0" hangingPunct="1">
              <a:spcBef>
                <a:spcPct val="20000"/>
              </a:spcBef>
              <a:buFontTx/>
              <a:buNone/>
              <a:defRPr sz="2600" kern="1200">
                <a:solidFill>
                  <a:schemeClr val="tx2"/>
                </a:solidFill>
                <a:latin typeface="Arial"/>
                <a:ea typeface="+mn-ea"/>
                <a:cs typeface="Arial"/>
              </a:defRPr>
            </a:lvl2pPr>
            <a:lvl3pPr marL="228600" indent="-228600" algn="l" defTabSz="457200" rtl="0" eaLnBrk="1" latinLnBrk="0" hangingPunct="1">
              <a:spcBef>
                <a:spcPct val="20000"/>
              </a:spcBef>
              <a:buFont typeface="Arial"/>
              <a:buChar char="•"/>
              <a:defRPr sz="2600" kern="1200">
                <a:solidFill>
                  <a:schemeClr val="tx2"/>
                </a:solidFill>
                <a:latin typeface="Arial"/>
                <a:ea typeface="+mn-ea"/>
                <a:cs typeface="Arial"/>
              </a:defRPr>
            </a:lvl3pPr>
            <a:lvl4pPr marL="457200" indent="0" algn="l" defTabSz="457200" rtl="0" eaLnBrk="1" latinLnBrk="0" hangingPunct="1">
              <a:spcBef>
                <a:spcPct val="20000"/>
              </a:spcBef>
              <a:buFontTx/>
              <a:buNone/>
              <a:defRPr sz="2000" kern="1200">
                <a:solidFill>
                  <a:schemeClr val="tx2"/>
                </a:solidFill>
                <a:latin typeface="Arial"/>
                <a:ea typeface="+mn-ea"/>
                <a:cs typeface="Arial"/>
              </a:defRPr>
            </a:lvl4pPr>
            <a:lvl5pPr marL="6858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base"/>
            <a:r>
              <a:rPr lang="en-US" sz="4000" b="0" dirty="0"/>
              <a:t>2021 U.S. PEPFAR COP Reviews: Tips for Advocates</a:t>
            </a:r>
          </a:p>
          <a:p>
            <a:endParaRPr lang="en-US" sz="4000" b="0" dirty="0"/>
          </a:p>
          <a:p>
            <a:endParaRPr lang="en-US" sz="4000" dirty="0"/>
          </a:p>
          <a:p>
            <a:endParaRPr lang="en-US" sz="4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432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62F9D8-AB6D-4F42-9DF0-E8D8C81C8DC8}"/>
              </a:ext>
            </a:extLst>
          </p:cNvPr>
          <p:cNvSpPr>
            <a:spLocks noGrp="1"/>
          </p:cNvSpPr>
          <p:nvPr>
            <p:ph type="sldNum" sz="quarter" idx="12"/>
          </p:nvPr>
        </p:nvSpPr>
        <p:spPr/>
        <p:txBody>
          <a:bodyPr/>
          <a:lstStyle/>
          <a:p>
            <a:endParaRPr lang="en-US" dirty="0"/>
          </a:p>
        </p:txBody>
      </p:sp>
      <p:sp>
        <p:nvSpPr>
          <p:cNvPr id="5" name="Rectangle 1">
            <a:extLst>
              <a:ext uri="{FF2B5EF4-FFF2-40B4-BE49-F238E27FC236}">
                <a16:creationId xmlns:a16="http://schemas.microsoft.com/office/drawing/2014/main" id="{81CB7A6B-477D-D241-B7C6-64C325C1684D}"/>
              </a:ext>
            </a:extLst>
          </p:cNvPr>
          <p:cNvSpPr>
            <a:spLocks noChangeArrowheads="1"/>
          </p:cNvSpPr>
          <p:nvPr/>
        </p:nvSpPr>
        <p:spPr bwMode="auto">
          <a:xfrm>
            <a:off x="3530600" y="1074509"/>
            <a:ext cx="5168900" cy="47089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2A13"/>
                </a:solidFill>
                <a:effectLst/>
                <a:latin typeface="Montserrat"/>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FF2A13"/>
              </a:solidFill>
              <a:latin typeface="Montserra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FF2A13"/>
              </a:solidFill>
              <a:effectLst/>
              <a:latin typeface="Montserrat"/>
            </a:endParaRPr>
          </a:p>
          <a:p>
            <a:pPr lvl="0" defTabSz="914400"/>
            <a:r>
              <a:rPr lang="en-US" dirty="0">
                <a:hlinkClick r:id="rId2"/>
              </a:rPr>
              <a:t>Download the Tech Brief in English</a:t>
            </a:r>
            <a:r>
              <a:rPr lang="en-US" dirty="0"/>
              <a:t> |</a:t>
            </a:r>
          </a:p>
          <a:p>
            <a:pPr lvl="0" defTabSz="914400"/>
            <a:r>
              <a:rPr lang="en-US" dirty="0">
                <a:hlinkClick r:id="rId3"/>
              </a:rPr>
              <a:t>Télécharger la Note Technique en Français</a:t>
            </a:r>
            <a:endParaRPr lang="en-US" dirty="0"/>
          </a:p>
          <a:p>
            <a:pPr lvl="0" defTabSz="914400"/>
            <a:endParaRPr lang="en-US" altLang="en-US" sz="1200" dirty="0">
              <a:solidFill>
                <a:srgbClr val="FF2A13"/>
              </a:solidFill>
              <a:latin typeface="Montserra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FF2A13"/>
              </a:solidFill>
              <a:effectLst/>
              <a:latin typeface="Montserra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FF2A13"/>
              </a:solidFill>
              <a:latin typeface="Montserra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793949"/>
                </a:solidFill>
                <a:effectLst/>
                <a:latin typeface="Montserrat"/>
              </a:rPr>
              <a:t>The recently released </a:t>
            </a:r>
            <a:r>
              <a:rPr kumimoji="0" lang="en-US" altLang="en-US" b="0" i="0" u="none" strike="noStrike" cap="none" normalizeH="0" baseline="0" dirty="0" err="1">
                <a:ln>
                  <a:noFill/>
                </a:ln>
                <a:solidFill>
                  <a:srgbClr val="793949"/>
                </a:solidFill>
                <a:effectLst/>
                <a:latin typeface="Montserrat"/>
              </a:rPr>
              <a:t>MPact</a:t>
            </a:r>
            <a:r>
              <a:rPr kumimoji="0" lang="en-US" altLang="en-US" b="0" i="0" u="none" strike="noStrike" cap="none" normalizeH="0" baseline="0" dirty="0">
                <a:ln>
                  <a:noFill/>
                </a:ln>
                <a:solidFill>
                  <a:srgbClr val="793949"/>
                </a:solidFill>
                <a:effectLst/>
                <a:latin typeface="Montserrat"/>
              </a:rPr>
              <a:t> technical brief</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793949"/>
                </a:solidFill>
                <a:effectLst/>
                <a:latin typeface="Montserrat"/>
              </a:rPr>
              <a:t> </a:t>
            </a:r>
            <a:r>
              <a:rPr kumimoji="0" lang="en-US" altLang="en-US" b="0" i="0" u="none" strike="noStrike" cap="none" normalizeH="0" baseline="0" dirty="0">
                <a:ln>
                  <a:noFill/>
                </a:ln>
                <a:solidFill>
                  <a:srgbClr val="FF2A13"/>
                </a:solidFill>
                <a:effectLst/>
                <a:latin typeface="Montserrat"/>
                <a:hlinkClick r:id="rId4"/>
              </a:rPr>
              <a:t>From Commitments to Actions: Prioritizing Key Populations in PEPFAR Programs</a:t>
            </a:r>
            <a:r>
              <a:rPr kumimoji="0" lang="en-US" altLang="en-US" b="0" i="0" u="none" strike="noStrike" cap="none" normalizeH="0" baseline="0" dirty="0">
                <a:ln>
                  <a:noFill/>
                </a:ln>
                <a:solidFill>
                  <a:srgbClr val="793949"/>
                </a:solidFill>
                <a:effectLst/>
                <a:latin typeface="Montserrat"/>
              </a:rPr>
              <a:t> provides detailed information and tips on how advocates can engage. This technical brief is intended for key population advocates and key population-led organizations who engage with PEPFAR mechanisms at the country and regional levels. It is a useful resource to better understand PEPFAR’s financial and policy-related commitment and to help KP communities successfully engage with PEPFAR’s annual planning processes.</a:t>
            </a: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1026" name="Picture 2">
            <a:hlinkClick r:id="rId2"/>
            <a:extLst>
              <a:ext uri="{FF2B5EF4-FFF2-40B4-BE49-F238E27FC236}">
                <a16:creationId xmlns:a16="http://schemas.microsoft.com/office/drawing/2014/main" id="{20E052FB-3580-EC46-A89F-9F238701FA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66038"/>
            <a:ext cx="3375906" cy="434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19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p:cNvSpPr>
            <a:spLocks noGrp="1"/>
          </p:cNvSpPr>
          <p:nvPr>
            <p:ph type="title"/>
          </p:nvPr>
        </p:nvSpPr>
        <p:spPr>
          <a:xfrm>
            <a:off x="609600" y="81643"/>
            <a:ext cx="8077200" cy="1143000"/>
          </a:xfrm>
        </p:spPr>
        <p:txBody>
          <a:bodyPr/>
          <a:lstStyle/>
          <a:p>
            <a:r>
              <a:rPr lang="en-US" dirty="0">
                <a:solidFill>
                  <a:schemeClr val="accent1"/>
                </a:solidFill>
              </a:rPr>
              <a:t>Why focus on PEPFAR?</a:t>
            </a:r>
          </a:p>
        </p:txBody>
      </p:sp>
      <p:sp>
        <p:nvSpPr>
          <p:cNvPr id="31" name="Slide Number Placeholder 30"/>
          <p:cNvSpPr>
            <a:spLocks noGrp="1"/>
          </p:cNvSpPr>
          <p:nvPr>
            <p:ph type="sldNum" sz="quarter" idx="12"/>
          </p:nvPr>
        </p:nvSpPr>
        <p:spPr/>
        <p:txBody>
          <a:bodyPr/>
          <a:lstStyle/>
          <a:p>
            <a:endParaRPr lang="en-US" dirty="0"/>
          </a:p>
        </p:txBody>
      </p:sp>
      <p:sp>
        <p:nvSpPr>
          <p:cNvPr id="4" name="Content Placeholder 3">
            <a:extLst>
              <a:ext uri="{FF2B5EF4-FFF2-40B4-BE49-F238E27FC236}">
                <a16:creationId xmlns:a16="http://schemas.microsoft.com/office/drawing/2014/main" id="{E10D2FE4-0AFF-1C44-B08A-055CF1BBA23E}"/>
              </a:ext>
            </a:extLst>
          </p:cNvPr>
          <p:cNvSpPr>
            <a:spLocks noGrp="1"/>
          </p:cNvSpPr>
          <p:nvPr>
            <p:ph idx="1"/>
          </p:nvPr>
        </p:nvSpPr>
        <p:spPr/>
        <p:txBody>
          <a:bodyPr/>
          <a:lstStyle/>
          <a:p>
            <a:endParaRPr lang="en-US"/>
          </a:p>
        </p:txBody>
      </p:sp>
      <p:pic>
        <p:nvPicPr>
          <p:cNvPr id="8" name="Picture 1" descr="page2image496">
            <a:extLst>
              <a:ext uri="{FF2B5EF4-FFF2-40B4-BE49-F238E27FC236}">
                <a16:creationId xmlns:a16="http://schemas.microsoft.com/office/drawing/2014/main" id="{8A431E4F-751E-CE49-AD74-64B1F1D3E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11394334" cy="640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448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D09267-28EA-6B4F-A9F3-951F6708FF29}"/>
              </a:ext>
            </a:extLst>
          </p:cNvPr>
          <p:cNvSpPr txBox="1">
            <a:spLocks/>
          </p:cNvSpPr>
          <p:nvPr/>
        </p:nvSpPr>
        <p:spPr>
          <a:xfrm>
            <a:off x="685800" y="1371600"/>
            <a:ext cx="7772400" cy="2514600"/>
          </a:xfrm>
          <a:prstGeom prst="rect">
            <a:avLst/>
          </a:prstGeom>
        </p:spPr>
        <p:txBody>
          <a:bodyPr vert="horz" lIns="91440" tIns="45720" rIns="91440" bIns="45720" rtlCol="0" anchor="ctr">
            <a:normAutofit fontScale="92500" lnSpcReduction="20000"/>
          </a:bodyPr>
          <a:lstStyle>
            <a:lvl1pPr algn="l" defTabSz="457200" rtl="0" eaLnBrk="1" latinLnBrk="0" hangingPunct="1">
              <a:lnSpc>
                <a:spcPct val="100000"/>
              </a:lnSpc>
              <a:spcBef>
                <a:spcPct val="0"/>
              </a:spcBef>
              <a:buNone/>
              <a:defRPr sz="3600" b="1" kern="1200" cap="all">
                <a:solidFill>
                  <a:srgbClr val="FFFFFF"/>
                </a:solidFill>
                <a:latin typeface="Arial"/>
                <a:ea typeface="+mj-ea"/>
                <a:cs typeface="Arial"/>
              </a:defRPr>
            </a:lvl1pPr>
          </a:lstStyle>
          <a:p>
            <a:pPr algn="ctr"/>
            <a:r>
              <a:rPr lang="en-US" sz="4000"/>
              <a:t>Questions ?</a:t>
            </a:r>
          </a:p>
          <a:p>
            <a:pPr algn="ctr"/>
            <a:endParaRPr lang="en-US" sz="4000"/>
          </a:p>
          <a:p>
            <a:pPr algn="ctr"/>
            <a:r>
              <a:rPr lang="en-US" sz="4000"/>
              <a:t>Thank you! Merci</a:t>
            </a:r>
          </a:p>
          <a:p>
            <a:pPr algn="ctr"/>
            <a:endParaRPr lang="en-US" sz="4000"/>
          </a:p>
          <a:p>
            <a:pPr algn="ctr"/>
            <a:r>
              <a:rPr lang="en-US" sz="4000" err="1"/>
              <a:t>www.mpactglobal.org</a:t>
            </a:r>
            <a:endParaRPr lang="en-US" sz="4000"/>
          </a:p>
        </p:txBody>
      </p:sp>
    </p:spTree>
    <p:extLst>
      <p:ext uri="{BB962C8B-B14F-4D97-AF65-F5344CB8AC3E}">
        <p14:creationId xmlns:p14="http://schemas.microsoft.com/office/powerpoint/2010/main" val="3196496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EB8F5-7095-234F-9601-183A7D67BBDE}"/>
              </a:ext>
            </a:extLst>
          </p:cNvPr>
          <p:cNvSpPr>
            <a:spLocks noGrp="1"/>
          </p:cNvSpPr>
          <p:nvPr>
            <p:ph type="title"/>
          </p:nvPr>
        </p:nvSpPr>
        <p:spPr/>
        <p:txBody>
          <a:bodyPr/>
          <a:lstStyle/>
          <a:p>
            <a:r>
              <a:rPr lang="en-US">
                <a:solidFill>
                  <a:srgbClr val="EA5329"/>
                </a:solidFill>
              </a:rPr>
              <a:t>What are </a:t>
            </a:r>
            <a:r>
              <a:rPr lang="en-US" err="1">
                <a:solidFill>
                  <a:srgbClr val="EA5329"/>
                </a:solidFill>
              </a:rPr>
              <a:t>Pepfar</a:t>
            </a:r>
            <a:r>
              <a:rPr lang="en-US">
                <a:solidFill>
                  <a:srgbClr val="EA5329"/>
                </a:solidFill>
              </a:rPr>
              <a:t> Cop’s?</a:t>
            </a:r>
          </a:p>
        </p:txBody>
      </p:sp>
      <p:sp>
        <p:nvSpPr>
          <p:cNvPr id="3" name="Content Placeholder 2">
            <a:extLst>
              <a:ext uri="{FF2B5EF4-FFF2-40B4-BE49-F238E27FC236}">
                <a16:creationId xmlns:a16="http://schemas.microsoft.com/office/drawing/2014/main" id="{94EC56C0-7119-B549-A98A-24FADCF63B46}"/>
              </a:ext>
            </a:extLst>
          </p:cNvPr>
          <p:cNvSpPr>
            <a:spLocks noGrp="1"/>
          </p:cNvSpPr>
          <p:nvPr>
            <p:ph idx="1"/>
          </p:nvPr>
        </p:nvSpPr>
        <p:spPr>
          <a:xfrm>
            <a:off x="228600" y="1365501"/>
            <a:ext cx="8763000" cy="4144963"/>
          </a:xfrm>
        </p:spPr>
        <p:txBody>
          <a:bodyPr>
            <a:noAutofit/>
          </a:bodyPr>
          <a:lstStyle/>
          <a:p>
            <a:pPr marL="457200" indent="-457200">
              <a:buFont typeface="Wingdings" pitchFamily="2" charset="2"/>
              <a:buChar char="ü"/>
            </a:pPr>
            <a:r>
              <a:rPr lang="en-US" sz="2400" b="0" dirty="0">
                <a:solidFill>
                  <a:schemeClr val="tx1">
                    <a:lumMod val="65000"/>
                    <a:lumOff val="35000"/>
                  </a:schemeClr>
                </a:solidFill>
              </a:rPr>
              <a:t>Country Operational Plans </a:t>
            </a:r>
          </a:p>
          <a:p>
            <a:pPr marL="457200" indent="-457200">
              <a:buFont typeface="Wingdings" pitchFamily="2" charset="2"/>
              <a:buChar char="ü"/>
            </a:pPr>
            <a:r>
              <a:rPr lang="en-US" sz="2400" b="0" dirty="0">
                <a:solidFill>
                  <a:schemeClr val="tx1">
                    <a:lumMod val="65000"/>
                    <a:lumOff val="35000"/>
                  </a:schemeClr>
                </a:solidFill>
              </a:rPr>
              <a:t>Set out PEPFAR’s strategy for the following year (COP 21 will decide what happens during the budget year Sept 2021-Oct 2022) </a:t>
            </a:r>
          </a:p>
          <a:p>
            <a:pPr marL="457200" indent="-457200">
              <a:buFont typeface="Wingdings" pitchFamily="2" charset="2"/>
              <a:buChar char="ü"/>
            </a:pPr>
            <a:r>
              <a:rPr lang="en-US" sz="2400" b="0" dirty="0">
                <a:solidFill>
                  <a:schemeClr val="tx1">
                    <a:lumMod val="65000"/>
                    <a:lumOff val="35000"/>
                  </a:schemeClr>
                </a:solidFill>
              </a:rPr>
              <a:t>Sets targets that country teams &amp; implementers will be tasked with meeting (e.g. new people on treatment, </a:t>
            </a:r>
            <a:r>
              <a:rPr lang="en-US" sz="2400" b="0" dirty="0" err="1">
                <a:solidFill>
                  <a:schemeClr val="tx1">
                    <a:lumMod val="65000"/>
                    <a:lumOff val="35000"/>
                  </a:schemeClr>
                </a:solidFill>
              </a:rPr>
              <a:t>nbr</a:t>
            </a:r>
            <a:r>
              <a:rPr lang="en-US" sz="2400" b="0" dirty="0">
                <a:solidFill>
                  <a:schemeClr val="tx1">
                    <a:lumMod val="65000"/>
                    <a:lumOff val="35000"/>
                  </a:schemeClr>
                </a:solidFill>
              </a:rPr>
              <a:t> of KPs tested) </a:t>
            </a:r>
          </a:p>
          <a:p>
            <a:pPr marL="457200" indent="-457200">
              <a:buFont typeface="Wingdings" pitchFamily="2" charset="2"/>
              <a:buChar char="ü"/>
            </a:pPr>
            <a:r>
              <a:rPr lang="en-US" sz="2400" b="0" dirty="0">
                <a:solidFill>
                  <a:schemeClr val="tx1">
                    <a:lumMod val="65000"/>
                    <a:lumOff val="35000"/>
                  </a:schemeClr>
                </a:solidFill>
              </a:rPr>
              <a:t>Sets budget allocation (e.g. how much for treatment? Prep? Etc.) </a:t>
            </a:r>
          </a:p>
          <a:p>
            <a:pPr marL="457200" indent="-457200">
              <a:buFont typeface="Wingdings" pitchFamily="2" charset="2"/>
              <a:buChar char="ü"/>
            </a:pPr>
            <a:r>
              <a:rPr lang="en-US" sz="2400" b="0" dirty="0">
                <a:solidFill>
                  <a:schemeClr val="tx1">
                    <a:lumMod val="65000"/>
                    <a:lumOff val="35000"/>
                  </a:schemeClr>
                </a:solidFill>
              </a:rPr>
              <a:t>Sets geographic focus </a:t>
            </a:r>
          </a:p>
          <a:p>
            <a:pPr marL="457200" indent="-457200">
              <a:buFont typeface="Wingdings" pitchFamily="2" charset="2"/>
              <a:buChar char="ü"/>
            </a:pPr>
            <a:r>
              <a:rPr lang="en-US" sz="2400" b="0" dirty="0">
                <a:solidFill>
                  <a:schemeClr val="tx1">
                    <a:lumMod val="65000"/>
                    <a:lumOff val="35000"/>
                  </a:schemeClr>
                </a:solidFill>
              </a:rPr>
              <a:t>Includes policy language on key activities (whether </a:t>
            </a:r>
            <a:r>
              <a:rPr lang="en-US" sz="2400" b="0" dirty="0" err="1">
                <a:solidFill>
                  <a:schemeClr val="tx1">
                    <a:lumMod val="65000"/>
                    <a:lumOff val="35000"/>
                  </a:schemeClr>
                </a:solidFill>
              </a:rPr>
              <a:t>PrEP</a:t>
            </a:r>
            <a:r>
              <a:rPr lang="en-US" sz="2400" b="0" dirty="0">
                <a:solidFill>
                  <a:schemeClr val="tx1">
                    <a:lumMod val="65000"/>
                    <a:lumOff val="35000"/>
                  </a:schemeClr>
                </a:solidFill>
              </a:rPr>
              <a:t> will be part of Dreams, what should community led monitoring should look like, etc.) </a:t>
            </a:r>
          </a:p>
          <a:p>
            <a:endParaRPr lang="en-US" sz="2400" dirty="0">
              <a:solidFill>
                <a:schemeClr val="tx1">
                  <a:lumMod val="65000"/>
                  <a:lumOff val="35000"/>
                </a:schemeClr>
              </a:solidFill>
            </a:endParaRPr>
          </a:p>
        </p:txBody>
      </p:sp>
      <p:sp>
        <p:nvSpPr>
          <p:cNvPr id="4" name="Slide Number Placeholder 3">
            <a:extLst>
              <a:ext uri="{FF2B5EF4-FFF2-40B4-BE49-F238E27FC236}">
                <a16:creationId xmlns:a16="http://schemas.microsoft.com/office/drawing/2014/main" id="{700903DB-C4CF-9343-A244-2FFD00D3E64D}"/>
              </a:ext>
            </a:extLst>
          </p:cNvPr>
          <p:cNvSpPr>
            <a:spLocks noGrp="1"/>
          </p:cNvSpPr>
          <p:nvPr>
            <p:ph type="sldNum" sz="quarter" idx="12"/>
          </p:nvPr>
        </p:nvSpPr>
        <p:spPr/>
        <p:txBody>
          <a:bodyPr/>
          <a:lstStyle/>
          <a:p>
            <a:endParaRPr lang="en-US"/>
          </a:p>
        </p:txBody>
      </p:sp>
    </p:spTree>
    <p:extLst>
      <p:ext uri="{BB962C8B-B14F-4D97-AF65-F5344CB8AC3E}">
        <p14:creationId xmlns:p14="http://schemas.microsoft.com/office/powerpoint/2010/main" val="77791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33"/>
          <p:cNvSpPr>
            <a:spLocks noGrp="1"/>
          </p:cNvSpPr>
          <p:nvPr>
            <p:ph idx="1"/>
          </p:nvPr>
        </p:nvSpPr>
        <p:spPr>
          <a:xfrm>
            <a:off x="755575" y="1416225"/>
            <a:ext cx="8048455" cy="3384376"/>
          </a:xfrm>
        </p:spPr>
        <p:txBody>
          <a:bodyPr>
            <a:noAutofit/>
          </a:bodyPr>
          <a:lstStyle/>
          <a:p>
            <a:pPr marL="342900" indent="-342900">
              <a:buFont typeface="Wingdings" pitchFamily="2" charset="2"/>
              <a:buChar char="ü"/>
            </a:pPr>
            <a:r>
              <a:rPr lang="en-US" sz="2400" b="0" dirty="0">
                <a:solidFill>
                  <a:schemeClr val="tx2"/>
                </a:solidFill>
              </a:rPr>
              <a:t>Gay and bisexual men and men having sex with men, transgender, sex workers and people who use drugs</a:t>
            </a:r>
          </a:p>
          <a:p>
            <a:pPr marL="342900" indent="-342900">
              <a:buFont typeface="Wingdings" pitchFamily="2" charset="2"/>
              <a:buChar char="ü"/>
            </a:pPr>
            <a:r>
              <a:rPr lang="en-US" sz="2400" b="0" dirty="0">
                <a:solidFill>
                  <a:schemeClr val="tx2"/>
                </a:solidFill>
              </a:rPr>
              <a:t>Disproportionate burden in regard to HIV and HIV risk</a:t>
            </a:r>
          </a:p>
          <a:p>
            <a:pPr marL="342900" indent="-342900">
              <a:buFont typeface="Wingdings" pitchFamily="2" charset="2"/>
              <a:buChar char="ü"/>
            </a:pPr>
            <a:r>
              <a:rPr lang="en-US" sz="2400" b="0" dirty="0">
                <a:solidFill>
                  <a:schemeClr val="tx1">
                    <a:lumMod val="65000"/>
                    <a:lumOff val="35000"/>
                  </a:schemeClr>
                </a:solidFill>
              </a:rPr>
              <a:t>Programs led by and for gay men and other men who have sex with men, people who use drugs, sex workers, and transgender people remain dreadfully under-funded.</a:t>
            </a:r>
            <a:endParaRPr lang="en-US" sz="2400" b="0" dirty="0">
              <a:solidFill>
                <a:schemeClr val="tx2"/>
              </a:solidFill>
            </a:endParaRPr>
          </a:p>
          <a:p>
            <a:pPr marL="342900" indent="-342900">
              <a:buFont typeface="Wingdings" pitchFamily="2" charset="2"/>
              <a:buChar char="ü"/>
            </a:pPr>
            <a:r>
              <a:rPr lang="en-US" sz="2400" b="0" dirty="0">
                <a:solidFill>
                  <a:schemeClr val="tx2"/>
                </a:solidFill>
              </a:rPr>
              <a:t>Enduring lack of access/funding to services due to stigma, discrimination, criminalization and violence</a:t>
            </a:r>
          </a:p>
          <a:p>
            <a:pPr marL="342900" indent="-342900">
              <a:buFont typeface="Wingdings" pitchFamily="2" charset="2"/>
              <a:buChar char="ü"/>
            </a:pPr>
            <a:r>
              <a:rPr lang="en-US" sz="2400" b="0" dirty="0">
                <a:solidFill>
                  <a:schemeClr val="tx2"/>
                </a:solidFill>
              </a:rPr>
              <a:t>KP meaningfully involved to ensure PEPFAR funding is going at the right place, to the right programs with the right people</a:t>
            </a:r>
            <a:endParaRPr lang="en-US" sz="2400" b="0" dirty="0">
              <a:solidFill>
                <a:schemeClr val="tx1"/>
              </a:solidFill>
            </a:endParaRPr>
          </a:p>
          <a:p>
            <a:endParaRPr lang="en-US" sz="2400" dirty="0">
              <a:solidFill>
                <a:schemeClr val="tx1"/>
              </a:solidFill>
            </a:endParaRPr>
          </a:p>
        </p:txBody>
      </p:sp>
      <p:sp>
        <p:nvSpPr>
          <p:cNvPr id="31" name="Slide Number Placeholder 30"/>
          <p:cNvSpPr>
            <a:spLocks noGrp="1"/>
          </p:cNvSpPr>
          <p:nvPr>
            <p:ph type="sldNum" sz="quarter" idx="12"/>
          </p:nvPr>
        </p:nvSpPr>
        <p:spPr/>
        <p:txBody>
          <a:bodyPr/>
          <a:lstStyle/>
          <a:p>
            <a:endParaRPr lang="en-US"/>
          </a:p>
        </p:txBody>
      </p:sp>
      <p:sp>
        <p:nvSpPr>
          <p:cNvPr id="4" name="Title 1">
            <a:extLst>
              <a:ext uri="{FF2B5EF4-FFF2-40B4-BE49-F238E27FC236}">
                <a16:creationId xmlns:a16="http://schemas.microsoft.com/office/drawing/2014/main" id="{3990FA5B-EE9E-294D-A783-8204C961B78C}"/>
              </a:ext>
            </a:extLst>
          </p:cNvPr>
          <p:cNvSpPr>
            <a:spLocks noGrp="1"/>
          </p:cNvSpPr>
          <p:nvPr>
            <p:ph type="title"/>
          </p:nvPr>
        </p:nvSpPr>
        <p:spPr>
          <a:xfrm>
            <a:off x="339969" y="274638"/>
            <a:ext cx="8804031" cy="1143000"/>
          </a:xfrm>
        </p:spPr>
        <p:txBody>
          <a:bodyPr/>
          <a:lstStyle/>
          <a:p>
            <a:r>
              <a:rPr lang="en-US" dirty="0">
                <a:solidFill>
                  <a:srgbClr val="EA5329"/>
                </a:solidFill>
              </a:rPr>
              <a:t>Why focus on Key populations?</a:t>
            </a:r>
          </a:p>
        </p:txBody>
      </p:sp>
    </p:spTree>
    <p:extLst>
      <p:ext uri="{BB962C8B-B14F-4D97-AF65-F5344CB8AC3E}">
        <p14:creationId xmlns:p14="http://schemas.microsoft.com/office/powerpoint/2010/main" val="249364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Content Placeholder 33"/>
          <p:cNvSpPr>
            <a:spLocks noGrp="1"/>
          </p:cNvSpPr>
          <p:nvPr>
            <p:ph idx="1"/>
          </p:nvPr>
        </p:nvSpPr>
        <p:spPr>
          <a:xfrm>
            <a:off x="457200" y="404664"/>
            <a:ext cx="8229600" cy="1234958"/>
          </a:xfrm>
        </p:spPr>
        <p:txBody>
          <a:bodyPr>
            <a:noAutofit/>
          </a:bodyPr>
          <a:lstStyle/>
          <a:p>
            <a:r>
              <a:rPr lang="en-US" sz="2400">
                <a:solidFill>
                  <a:schemeClr val="tx2"/>
                </a:solidFill>
              </a:rPr>
              <a:t>Lack of service access results in large drop-offs of Gay and bisexual men all along the HIV prevention, treatment and care cascade, reinforcing the epidemic:</a:t>
            </a:r>
            <a:endParaRPr lang="en-US" sz="1800">
              <a:solidFill>
                <a:schemeClr val="tx2"/>
              </a:solidFill>
            </a:endParaRPr>
          </a:p>
          <a:p>
            <a:pPr lvl="3"/>
            <a:endParaRPr lang="en-US" sz="1600">
              <a:solidFill>
                <a:schemeClr val="tx1"/>
              </a:solidFill>
            </a:endParaRPr>
          </a:p>
          <a:p>
            <a:pPr lvl="2"/>
            <a:endParaRPr lang="en-US" sz="1800">
              <a:solidFill>
                <a:schemeClr val="tx1"/>
              </a:solidFill>
            </a:endParaRPr>
          </a:p>
          <a:p>
            <a:endParaRPr lang="en-US" sz="2000">
              <a:solidFill>
                <a:schemeClr val="tx1"/>
              </a:solidFill>
            </a:endParaRPr>
          </a:p>
        </p:txBody>
      </p:sp>
      <p:sp>
        <p:nvSpPr>
          <p:cNvPr id="31" name="Slide Number Placeholder 30"/>
          <p:cNvSpPr>
            <a:spLocks noGrp="1"/>
          </p:cNvSpPr>
          <p:nvPr>
            <p:ph type="sldNum" sz="quarter" idx="12"/>
          </p:nvPr>
        </p:nvSpPr>
        <p:spPr/>
        <p:txBody>
          <a:bodyPr/>
          <a:lstStyle/>
          <a:p>
            <a:endParaRPr lang="en-US"/>
          </a:p>
        </p:txBody>
      </p:sp>
      <p:pic>
        <p:nvPicPr>
          <p:cNvPr id="3" name="Picture 2"/>
          <p:cNvPicPr>
            <a:picLocks noChangeAspect="1"/>
          </p:cNvPicPr>
          <p:nvPr/>
        </p:nvPicPr>
        <p:blipFill>
          <a:blip r:embed="rId3"/>
          <a:stretch>
            <a:fillRect/>
          </a:stretch>
        </p:blipFill>
        <p:spPr>
          <a:xfrm>
            <a:off x="1231493" y="1783639"/>
            <a:ext cx="6886840" cy="4753686"/>
          </a:xfrm>
          <a:prstGeom prst="rect">
            <a:avLst/>
          </a:prstGeom>
        </p:spPr>
      </p:pic>
    </p:spTree>
    <p:extLst>
      <p:ext uri="{BB962C8B-B14F-4D97-AF65-F5344CB8AC3E}">
        <p14:creationId xmlns:p14="http://schemas.microsoft.com/office/powerpoint/2010/main" val="2808509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D4A7-2709-1049-9986-6508E550EEA4}"/>
              </a:ext>
            </a:extLst>
          </p:cNvPr>
          <p:cNvSpPr>
            <a:spLocks noGrp="1"/>
          </p:cNvSpPr>
          <p:nvPr>
            <p:ph type="title"/>
          </p:nvPr>
        </p:nvSpPr>
        <p:spPr>
          <a:xfrm>
            <a:off x="457200" y="105508"/>
            <a:ext cx="8229600" cy="1143000"/>
          </a:xfrm>
        </p:spPr>
        <p:txBody>
          <a:bodyPr/>
          <a:lstStyle/>
          <a:p>
            <a:r>
              <a:rPr lang="en-US" dirty="0">
                <a:solidFill>
                  <a:srgbClr val="EA5329"/>
                </a:solidFill>
              </a:rPr>
              <a:t>What you should know</a:t>
            </a:r>
          </a:p>
        </p:txBody>
      </p:sp>
      <p:sp>
        <p:nvSpPr>
          <p:cNvPr id="3" name="Content Placeholder 2">
            <a:extLst>
              <a:ext uri="{FF2B5EF4-FFF2-40B4-BE49-F238E27FC236}">
                <a16:creationId xmlns:a16="http://schemas.microsoft.com/office/drawing/2014/main" id="{7DB192CF-B12B-8F4A-A889-CA643C288B1D}"/>
              </a:ext>
            </a:extLst>
          </p:cNvPr>
          <p:cNvSpPr>
            <a:spLocks noGrp="1"/>
          </p:cNvSpPr>
          <p:nvPr>
            <p:ph idx="1"/>
          </p:nvPr>
        </p:nvSpPr>
        <p:spPr>
          <a:xfrm>
            <a:off x="457200" y="1356518"/>
            <a:ext cx="8686800" cy="4144963"/>
          </a:xfrm>
        </p:spPr>
        <p:txBody>
          <a:bodyPr>
            <a:noAutofit/>
          </a:bodyPr>
          <a:lstStyle/>
          <a:p>
            <a:pPr marL="457200" indent="-457200">
              <a:buFont typeface="Arial" panose="020B0604020202020204" pitchFamily="34" charset="0"/>
              <a:buChar char="•"/>
            </a:pPr>
            <a:r>
              <a:rPr lang="en-US" sz="2400" b="0" dirty="0">
                <a:solidFill>
                  <a:schemeClr val="tx1">
                    <a:lumMod val="65000"/>
                    <a:lumOff val="35000"/>
                  </a:schemeClr>
                </a:solidFill>
              </a:rPr>
              <a:t>Meaningful engagement with community and CSOs: requirement for COP 2021 (7 CSO’s rep can participate in virtual meetings)</a:t>
            </a:r>
          </a:p>
          <a:p>
            <a:pPr marL="457200" indent="-457200">
              <a:buFont typeface="Arial" panose="020B0604020202020204" pitchFamily="34" charset="0"/>
              <a:buChar char="•"/>
            </a:pPr>
            <a:r>
              <a:rPr lang="en-US" sz="2400" b="0" dirty="0">
                <a:solidFill>
                  <a:schemeClr val="tx1">
                    <a:lumMod val="65000"/>
                    <a:lumOff val="35000"/>
                  </a:schemeClr>
                </a:solidFill>
              </a:rPr>
              <a:t>Key populations have to be meaningfully included in the process, and funding sufficiently allocated based on civil society recommendations </a:t>
            </a:r>
          </a:p>
          <a:p>
            <a:pPr marL="457200" indent="-457200">
              <a:buFont typeface="Arial" panose="020B0604020202020204" pitchFamily="34" charset="0"/>
              <a:buChar char="•"/>
            </a:pPr>
            <a:r>
              <a:rPr lang="en-US" sz="2400" b="0" dirty="0">
                <a:solidFill>
                  <a:schemeClr val="tx1">
                    <a:lumMod val="65000"/>
                    <a:lumOff val="35000"/>
                  </a:schemeClr>
                </a:solidFill>
              </a:rPr>
              <a:t>Necessity of evidence-based interventions as per normative guidance issued by bodies like the WHO and UNFPA</a:t>
            </a:r>
          </a:p>
          <a:p>
            <a:pPr marL="457200" indent="-457200">
              <a:buFont typeface="Arial" panose="020B0604020202020204" pitchFamily="34" charset="0"/>
              <a:buChar char="•"/>
            </a:pPr>
            <a:r>
              <a:rPr lang="en-US" sz="2400" b="0" dirty="0">
                <a:solidFill>
                  <a:schemeClr val="tx1">
                    <a:lumMod val="65000"/>
                    <a:lumOff val="35000"/>
                  </a:schemeClr>
                </a:solidFill>
              </a:rPr>
              <a:t>First document to consult to determine existing PEPFAR commitments to KPs in your country = most recent COP/ROP document. </a:t>
            </a:r>
          </a:p>
        </p:txBody>
      </p:sp>
      <p:sp>
        <p:nvSpPr>
          <p:cNvPr id="4" name="Slide Number Placeholder 3">
            <a:extLst>
              <a:ext uri="{FF2B5EF4-FFF2-40B4-BE49-F238E27FC236}">
                <a16:creationId xmlns:a16="http://schemas.microsoft.com/office/drawing/2014/main" id="{BBA0FDD4-9FA3-DB46-97EC-3E309591BFF0}"/>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010018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862D1E4-0766-4747-9206-A1285A6CCE49}"/>
              </a:ext>
            </a:extLst>
          </p:cNvPr>
          <p:cNvPicPr>
            <a:picLocks noGrp="1" noChangeAspect="1"/>
          </p:cNvPicPr>
          <p:nvPr>
            <p:ph idx="1"/>
          </p:nvPr>
        </p:nvPicPr>
        <p:blipFill>
          <a:blip r:embed="rId2"/>
          <a:stretch>
            <a:fillRect/>
          </a:stretch>
        </p:blipFill>
        <p:spPr>
          <a:xfrm>
            <a:off x="-222738" y="1411642"/>
            <a:ext cx="9649335" cy="4953989"/>
          </a:xfrm>
          <a:prstGeom prst="rect">
            <a:avLst/>
          </a:prstGeom>
        </p:spPr>
      </p:pic>
      <p:sp>
        <p:nvSpPr>
          <p:cNvPr id="4" name="Slide Number Placeholder 3">
            <a:extLst>
              <a:ext uri="{FF2B5EF4-FFF2-40B4-BE49-F238E27FC236}">
                <a16:creationId xmlns:a16="http://schemas.microsoft.com/office/drawing/2014/main" id="{5A7DCC89-1F3D-F24A-890E-CE7651ACE0C5}"/>
              </a:ext>
            </a:extLst>
          </p:cNvPr>
          <p:cNvSpPr>
            <a:spLocks noGrp="1"/>
          </p:cNvSpPr>
          <p:nvPr>
            <p:ph type="sldNum" sz="quarter" idx="12"/>
          </p:nvPr>
        </p:nvSpPr>
        <p:spPr/>
        <p:txBody>
          <a:bodyPr/>
          <a:lstStyle/>
          <a:p>
            <a:endParaRPr lang="en-US" dirty="0"/>
          </a:p>
        </p:txBody>
      </p:sp>
      <p:sp>
        <p:nvSpPr>
          <p:cNvPr id="11" name="Title 1">
            <a:extLst>
              <a:ext uri="{FF2B5EF4-FFF2-40B4-BE49-F238E27FC236}">
                <a16:creationId xmlns:a16="http://schemas.microsoft.com/office/drawing/2014/main" id="{9AED8405-A849-B142-A569-2ACE39C48A8C}"/>
              </a:ext>
            </a:extLst>
          </p:cNvPr>
          <p:cNvSpPr>
            <a:spLocks noGrp="1"/>
          </p:cNvSpPr>
          <p:nvPr>
            <p:ph type="title"/>
          </p:nvPr>
        </p:nvSpPr>
        <p:spPr>
          <a:xfrm>
            <a:off x="457200" y="0"/>
            <a:ext cx="8229600" cy="1143000"/>
          </a:xfrm>
        </p:spPr>
        <p:txBody>
          <a:bodyPr/>
          <a:lstStyle/>
          <a:p>
            <a:r>
              <a:rPr lang="en-US" dirty="0">
                <a:solidFill>
                  <a:srgbClr val="EA5329"/>
                </a:solidFill>
              </a:rPr>
              <a:t>Annual COP/</a:t>
            </a:r>
            <a:r>
              <a:rPr lang="en-US" dirty="0" err="1">
                <a:solidFill>
                  <a:srgbClr val="EA5329"/>
                </a:solidFill>
              </a:rPr>
              <a:t>Rop</a:t>
            </a:r>
            <a:r>
              <a:rPr lang="en-US" dirty="0">
                <a:solidFill>
                  <a:srgbClr val="EA5329"/>
                </a:solidFill>
              </a:rPr>
              <a:t> calendar 2021</a:t>
            </a:r>
          </a:p>
        </p:txBody>
      </p:sp>
    </p:spTree>
    <p:extLst>
      <p:ext uri="{BB962C8B-B14F-4D97-AF65-F5344CB8AC3E}">
        <p14:creationId xmlns:p14="http://schemas.microsoft.com/office/powerpoint/2010/main" val="41050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8C6EAA-04C2-D748-B9ED-862CCC0247BF}"/>
              </a:ext>
            </a:extLst>
          </p:cNvPr>
          <p:cNvSpPr/>
          <p:nvPr/>
        </p:nvSpPr>
        <p:spPr>
          <a:xfrm>
            <a:off x="0" y="0"/>
            <a:ext cx="9144000" cy="3693319"/>
          </a:xfrm>
          <a:prstGeom prst="rect">
            <a:avLst/>
          </a:prstGeom>
        </p:spPr>
        <p:txBody>
          <a:bodyPr wrap="square">
            <a:spAutoFit/>
          </a:bodyPr>
          <a:lstStyle/>
          <a:p>
            <a:r>
              <a:rPr lang="en-US" b="1" dirty="0">
                <a:solidFill>
                  <a:schemeClr val="tx1">
                    <a:lumMod val="65000"/>
                    <a:lumOff val="35000"/>
                  </a:schemeClr>
                </a:solidFill>
                <a:latin typeface="Arial" panose="020B0604020202020204" pitchFamily="34" charset="0"/>
              </a:rPr>
              <a:t>PEPFAR COUNTRIES</a:t>
            </a:r>
          </a:p>
          <a:p>
            <a:r>
              <a:rPr lang="en-US" b="1" dirty="0">
                <a:solidFill>
                  <a:schemeClr val="tx1">
                    <a:lumMod val="65000"/>
                    <a:lumOff val="35000"/>
                  </a:schemeClr>
                </a:solidFill>
                <a:latin typeface="Arial" panose="020B0604020202020204" pitchFamily="34" charset="0"/>
              </a:rPr>
              <a:t>Group 1: </a:t>
            </a:r>
            <a:r>
              <a:rPr lang="en-US" dirty="0">
                <a:solidFill>
                  <a:schemeClr val="tx1">
                    <a:lumMod val="65000"/>
                    <a:lumOff val="35000"/>
                  </a:schemeClr>
                </a:solidFill>
                <a:latin typeface="Arial" panose="020B0604020202020204" pitchFamily="34" charset="0"/>
              </a:rPr>
              <a:t>Angola, Botswana, Eswatini, Lesotho, Mozambique, Namibia, Nigeria, South Africa, Zambia</a:t>
            </a:r>
            <a:r>
              <a:rPr lang="en-US" b="1" dirty="0">
                <a:solidFill>
                  <a:schemeClr val="tx1">
                    <a:lumMod val="65000"/>
                    <a:lumOff val="35000"/>
                  </a:schemeClr>
                </a:solidFill>
                <a:latin typeface="Arial" panose="020B0604020202020204" pitchFamily="34" charset="0"/>
              </a:rPr>
              <a:t>. (February 22-26, 2021)</a:t>
            </a:r>
          </a:p>
          <a:p>
            <a:r>
              <a:rPr lang="en-US" b="1" dirty="0">
                <a:solidFill>
                  <a:schemeClr val="tx1">
                    <a:lumMod val="65000"/>
                    <a:lumOff val="35000"/>
                  </a:schemeClr>
                </a:solidFill>
                <a:latin typeface="Arial" panose="020B0604020202020204" pitchFamily="34" charset="0"/>
              </a:rPr>
              <a:t>Group 2:  </a:t>
            </a:r>
            <a:r>
              <a:rPr lang="en-US" dirty="0">
                <a:solidFill>
                  <a:schemeClr val="tx1">
                    <a:lumMod val="65000"/>
                    <a:lumOff val="35000"/>
                  </a:schemeClr>
                </a:solidFill>
                <a:latin typeface="Arial" panose="020B0604020202020204" pitchFamily="34" charset="0"/>
              </a:rPr>
              <a:t>Côte d’Ivoire, Ethiopia, Kenya, Rwanda, South Sudan, Tanzania, Ukraine, Zimbabwe. </a:t>
            </a:r>
            <a:r>
              <a:rPr lang="en-US" b="1" dirty="0">
                <a:solidFill>
                  <a:schemeClr val="tx1">
                    <a:lumMod val="65000"/>
                    <a:lumOff val="35000"/>
                  </a:schemeClr>
                </a:solidFill>
                <a:latin typeface="Arial" panose="020B0604020202020204" pitchFamily="34" charset="0"/>
              </a:rPr>
              <a:t>(March 1 - 5, 2021)</a:t>
            </a:r>
          </a:p>
          <a:p>
            <a:r>
              <a:rPr lang="en-US" b="1" dirty="0">
                <a:solidFill>
                  <a:schemeClr val="tx1">
                    <a:lumMod val="65000"/>
                    <a:lumOff val="35000"/>
                  </a:schemeClr>
                </a:solidFill>
                <a:latin typeface="Arial" panose="020B0604020202020204" pitchFamily="34" charset="0"/>
              </a:rPr>
              <a:t>Group 3: </a:t>
            </a:r>
            <a:r>
              <a:rPr lang="en-US" dirty="0">
                <a:solidFill>
                  <a:schemeClr val="tx1">
                    <a:lumMod val="65000"/>
                    <a:lumOff val="35000"/>
                  </a:schemeClr>
                </a:solidFill>
                <a:latin typeface="Arial" panose="020B0604020202020204" pitchFamily="34" charset="0"/>
              </a:rPr>
              <a:t>Burundi, Cameroon, Democratic Republic of Congo, Malawi, Uganda, Vietnam. (</a:t>
            </a:r>
            <a:r>
              <a:rPr lang="en-US" b="1" dirty="0">
                <a:solidFill>
                  <a:schemeClr val="tx1">
                    <a:lumMod val="65000"/>
                    <a:lumOff val="35000"/>
                  </a:schemeClr>
                </a:solidFill>
                <a:latin typeface="Arial" panose="020B0604020202020204" pitchFamily="34" charset="0"/>
              </a:rPr>
              <a:t>Mar</a:t>
            </a:r>
            <a:r>
              <a:rPr lang="en-US" b="1" dirty="0">
                <a:solidFill>
                  <a:schemeClr val="tx1">
                    <a:lumMod val="65000"/>
                    <a:lumOff val="35000"/>
                  </a:schemeClr>
                </a:solidFill>
              </a:rPr>
              <a:t>ch 8 - 12, 2021) </a:t>
            </a:r>
            <a:endParaRPr lang="en-US" b="1" dirty="0">
              <a:solidFill>
                <a:schemeClr val="tx1">
                  <a:lumMod val="65000"/>
                  <a:lumOff val="35000"/>
                </a:schemeClr>
              </a:solidFill>
              <a:latin typeface="Arial" panose="020B0604020202020204" pitchFamily="34" charset="0"/>
            </a:endParaRPr>
          </a:p>
          <a:p>
            <a:endParaRPr lang="en-US" b="1" dirty="0">
              <a:solidFill>
                <a:schemeClr val="tx1">
                  <a:lumMod val="65000"/>
                  <a:lumOff val="35000"/>
                </a:schemeClr>
              </a:solidFill>
              <a:latin typeface="Arial" panose="020B0604020202020204" pitchFamily="34" charset="0"/>
            </a:endParaRPr>
          </a:p>
          <a:p>
            <a:endParaRPr lang="en-US" b="1" dirty="0">
              <a:solidFill>
                <a:schemeClr val="tx1">
                  <a:lumMod val="65000"/>
                  <a:lumOff val="35000"/>
                </a:schemeClr>
              </a:solidFill>
              <a:latin typeface="Arial" panose="020B0604020202020204" pitchFamily="34" charset="0"/>
            </a:endParaRPr>
          </a:p>
          <a:p>
            <a:endParaRPr lang="en-US" b="1" dirty="0">
              <a:solidFill>
                <a:schemeClr val="tx1">
                  <a:lumMod val="65000"/>
                  <a:lumOff val="35000"/>
                </a:schemeClr>
              </a:solidFill>
              <a:latin typeface="Arial" panose="020B0604020202020204" pitchFamily="34" charset="0"/>
            </a:endParaRPr>
          </a:p>
          <a:p>
            <a:endParaRPr lang="en-US" b="1" dirty="0">
              <a:solidFill>
                <a:schemeClr val="tx1">
                  <a:lumMod val="65000"/>
                  <a:lumOff val="35000"/>
                </a:schemeClr>
              </a:solidFill>
              <a:latin typeface="Arial" panose="020B0604020202020204" pitchFamily="34" charset="0"/>
            </a:endParaRPr>
          </a:p>
          <a:p>
            <a:endParaRPr lang="en-US" b="1" dirty="0">
              <a:solidFill>
                <a:schemeClr val="tx1">
                  <a:lumMod val="65000"/>
                  <a:lumOff val="35000"/>
                </a:schemeClr>
              </a:solidFill>
              <a:latin typeface="Arial" panose="020B0604020202020204" pitchFamily="34" charset="0"/>
            </a:endParaRPr>
          </a:p>
          <a:p>
            <a:endParaRPr lang="en-US" b="1" dirty="0">
              <a:solidFill>
                <a:schemeClr val="tx1">
                  <a:lumMod val="65000"/>
                  <a:lumOff val="35000"/>
                </a:schemeClr>
              </a:solidFill>
              <a:latin typeface="Arial" panose="020B0604020202020204" pitchFamily="34" charset="0"/>
            </a:endParaRPr>
          </a:p>
        </p:txBody>
      </p:sp>
      <p:pic>
        <p:nvPicPr>
          <p:cNvPr id="3074" name="Picture 2" descr="page7image520">
            <a:extLst>
              <a:ext uri="{FF2B5EF4-FFF2-40B4-BE49-F238E27FC236}">
                <a16:creationId xmlns:a16="http://schemas.microsoft.com/office/drawing/2014/main" id="{02E863E7-2FB7-464B-8025-469CF156EC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9950"/>
            <a:ext cx="9144000" cy="51386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AE1332-D0FD-D148-8C51-31C9E8B4010F}"/>
              </a:ext>
            </a:extLst>
          </p:cNvPr>
          <p:cNvSpPr/>
          <p:nvPr/>
        </p:nvSpPr>
        <p:spPr>
          <a:xfrm>
            <a:off x="5715000" y="4725874"/>
            <a:ext cx="3048000" cy="923330"/>
          </a:xfrm>
          <a:prstGeom prst="rect">
            <a:avLst/>
          </a:prstGeom>
        </p:spPr>
        <p:txBody>
          <a:bodyPr wrap="square">
            <a:spAutoFit/>
          </a:bodyPr>
          <a:lstStyle/>
          <a:p>
            <a:r>
              <a:rPr lang="en-US" b="1">
                <a:solidFill>
                  <a:srgbClr val="FFFFFF"/>
                </a:solidFill>
                <a:latin typeface="Calibri" panose="020F0502020204030204" pitchFamily="34" charset="0"/>
              </a:rPr>
              <a:t>Sunday Feb 16</a:t>
            </a:r>
          </a:p>
          <a:p>
            <a:r>
              <a:rPr lang="en-US" b="1">
                <a:solidFill>
                  <a:srgbClr val="FFFFFF"/>
                </a:solidFill>
                <a:latin typeface="Calibri" panose="020F0502020204030204" pitchFamily="34" charset="0"/>
              </a:rPr>
              <a:t>Sunday Feb 21</a:t>
            </a:r>
          </a:p>
          <a:p>
            <a:r>
              <a:rPr lang="en-US" b="1">
                <a:solidFill>
                  <a:srgbClr val="FFFFFF"/>
                </a:solidFill>
                <a:latin typeface="Calibri" panose="020F0502020204030204" pitchFamily="34" charset="0"/>
              </a:rPr>
              <a:t>Sunday March 1 </a:t>
            </a:r>
            <a:endParaRPr lang="en-US">
              <a:effectLst/>
            </a:endParaRPr>
          </a:p>
        </p:txBody>
      </p:sp>
    </p:spTree>
    <p:extLst>
      <p:ext uri="{BB962C8B-B14F-4D97-AF65-F5344CB8AC3E}">
        <p14:creationId xmlns:p14="http://schemas.microsoft.com/office/powerpoint/2010/main" val="1571688307"/>
      </p:ext>
    </p:extLst>
  </p:cSld>
  <p:clrMapOvr>
    <a:masterClrMapping/>
  </p:clrMapOvr>
</p:sld>
</file>

<file path=ppt/theme/theme1.xml><?xml version="1.0" encoding="utf-8"?>
<a:theme xmlns:a="http://schemas.openxmlformats.org/drawingml/2006/main" name="Office Theme">
  <a:themeElements>
    <a:clrScheme name="MSMGF Theme">
      <a:dk1>
        <a:sysClr val="windowText" lastClr="000000"/>
      </a:dk1>
      <a:lt1>
        <a:sysClr val="window" lastClr="FFFFFF"/>
      </a:lt1>
      <a:dk2>
        <a:srgbClr val="474C55"/>
      </a:dk2>
      <a:lt2>
        <a:srgbClr val="DFE1DF"/>
      </a:lt2>
      <a:accent1>
        <a:srgbClr val="EA5329"/>
      </a:accent1>
      <a:accent2>
        <a:srgbClr val="20AA97"/>
      </a:accent2>
      <a:accent3>
        <a:srgbClr val="DFDF00"/>
      </a:accent3>
      <a:accent4>
        <a:srgbClr val="793949"/>
      </a:accent4>
      <a:accent5>
        <a:srgbClr val="ED1944"/>
      </a:accent5>
      <a:accent6>
        <a:srgbClr val="92981B"/>
      </a:accent6>
      <a:hlink>
        <a:srgbClr val="FDB515"/>
      </a:hlink>
      <a:folHlink>
        <a:srgbClr val="878A8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Pact PowerPoint Template" id="{E161A95D-F7F2-0243-96F3-EC74E530A2D2}" vid="{AD288A0D-8200-7040-803D-7EA92CFE403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Pact PowerPoint Template" id="{E161A95D-F7F2-0243-96F3-EC74E530A2D2}" vid="{A551084E-F98C-7045-A696-63D184D177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c8a75bf-2057-4e9e-91f9-2970f3dfb2e2">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2E45D0EDE28042AD32E733065BA8A7" ma:contentTypeVersion="12" ma:contentTypeDescription="Create a new document." ma:contentTypeScope="" ma:versionID="090188b4bacfe8391df9f16a791f6ab9">
  <xsd:schema xmlns:xsd="http://www.w3.org/2001/XMLSchema" xmlns:xs="http://www.w3.org/2001/XMLSchema" xmlns:p="http://schemas.microsoft.com/office/2006/metadata/properties" xmlns:ns2="6c8a75bf-2057-4e9e-91f9-2970f3dfb2e2" xmlns:ns3="87053074-d01c-468f-b5cb-1774e1e37b49" targetNamespace="http://schemas.microsoft.com/office/2006/metadata/properties" ma:root="true" ma:fieldsID="a1da7393c25719fcf7cc5ffa45806734" ns2:_="" ns3:_="">
    <xsd:import namespace="6c8a75bf-2057-4e9e-91f9-2970f3dfb2e2"/>
    <xsd:import namespace="87053074-d01c-468f-b5cb-1774e1e37b4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a75bf-2057-4e9e-91f9-2970f3dfb2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053074-d01c-468f-b5cb-1774e1e37b4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3726F6-9A71-4C80-B78A-73C92A11F518}">
  <ds:schemaRefs>
    <ds:schemaRef ds:uri="http://schemas.microsoft.com/sharepoint/v3/contenttype/forms"/>
  </ds:schemaRefs>
</ds:datastoreItem>
</file>

<file path=customXml/itemProps2.xml><?xml version="1.0" encoding="utf-8"?>
<ds:datastoreItem xmlns:ds="http://schemas.openxmlformats.org/officeDocument/2006/customXml" ds:itemID="{9608EF07-6329-46B5-BE63-41CCB7C05330}">
  <ds:schemaRefs>
    <ds:schemaRef ds:uri="87053074-d01c-468f-b5cb-1774e1e37b49"/>
    <ds:schemaRef ds:uri="http://purl.org/dc/terms/"/>
    <ds:schemaRef ds:uri="http://purl.org/dc/elements/1.1/"/>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6c8a75bf-2057-4e9e-91f9-2970f3dfb2e2"/>
    <ds:schemaRef ds:uri="http://purl.org/dc/dcmitype/"/>
  </ds:schemaRefs>
</ds:datastoreItem>
</file>

<file path=customXml/itemProps3.xml><?xml version="1.0" encoding="utf-8"?>
<ds:datastoreItem xmlns:ds="http://schemas.openxmlformats.org/officeDocument/2006/customXml" ds:itemID="{2694F9F7-4C9D-41FE-8151-6BC5B1A95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a75bf-2057-4e9e-91f9-2970f3dfb2e2"/>
    <ds:schemaRef ds:uri="87053074-d01c-468f-b5cb-1774e1e37b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TotalTime>
  <Words>2353</Words>
  <Application>Microsoft Macintosh PowerPoint</Application>
  <PresentationFormat>On-screen Show (4:3)</PresentationFormat>
  <Paragraphs>196</Paragraphs>
  <Slides>30</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Montserrat</vt:lpstr>
      <vt:lpstr>Wingdings</vt:lpstr>
      <vt:lpstr>Office Theme</vt:lpstr>
      <vt:lpstr>Custom Design</vt:lpstr>
      <vt:lpstr>Prioritizing Effective Interventions for Key Populations in PEPFAR 2021 COP Development </vt:lpstr>
      <vt:lpstr>PowerPoint Presentation</vt:lpstr>
      <vt:lpstr>Why focus on PEPFAR?</vt:lpstr>
      <vt:lpstr>What are Pepfar Cop’s?</vt:lpstr>
      <vt:lpstr>Why focus on Key populations?</vt:lpstr>
      <vt:lpstr>PowerPoint Presentation</vt:lpstr>
      <vt:lpstr>What you should know</vt:lpstr>
      <vt:lpstr>Annual COP/Rop calendar 2021</vt:lpstr>
      <vt:lpstr>PowerPoint Presentation</vt:lpstr>
      <vt:lpstr>PowerPoint Presentation</vt:lpstr>
      <vt:lpstr>Key elements: community empowerment</vt:lpstr>
      <vt:lpstr>PowerPoint Presentation</vt:lpstr>
      <vt:lpstr>TIPS</vt:lpstr>
      <vt:lpstr>Addressing violence</vt:lpstr>
      <vt:lpstr>PowerPoint Presentation</vt:lpstr>
      <vt:lpstr>PowerPoint Presentation</vt:lpstr>
      <vt:lpstr>Stigma and discrimination programming </vt:lpstr>
      <vt:lpstr>TIPS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Prioritizing Effective Interventions for Key Populations in PEPFAR 2020 COP Development </dc:title>
  <dc:creator>Nadia Rafif</dc:creator>
  <cp:lastModifiedBy>Nadia Rafif</cp:lastModifiedBy>
  <cp:revision>2</cp:revision>
  <dcterms:created xsi:type="dcterms:W3CDTF">2020-02-11T04:13:54Z</dcterms:created>
  <dcterms:modified xsi:type="dcterms:W3CDTF">2021-01-31T00:15:51Z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0x010100DE2E45D0EDE28042AD32E733065BA8A7</vt:lpwstr>
  </property>
  <property fmtid="{D5CDD505-2E9C-101B-9397-08002B2CF9AE}" pid="3" name="Order">
    <vt:r8>4508000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