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2" r:id="rId2"/>
  </p:sldMasterIdLst>
  <p:notesMasterIdLst>
    <p:notesMasterId r:id="rId10"/>
  </p:notesMasterIdLst>
  <p:handoutMasterIdLst>
    <p:handoutMasterId r:id="rId11"/>
  </p:handoutMasterIdLst>
  <p:sldIdLst>
    <p:sldId id="260" r:id="rId3"/>
    <p:sldId id="262" r:id="rId4"/>
    <p:sldId id="266" r:id="rId5"/>
    <p:sldId id="268" r:id="rId6"/>
    <p:sldId id="263" r:id="rId7"/>
    <p:sldId id="267" r:id="rId8"/>
    <p:sldId id="25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5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90"/>
  </p:normalViewPr>
  <p:slideViewPr>
    <p:cSldViewPr snapToObjects="1">
      <p:cViewPr varScale="1">
        <p:scale>
          <a:sx n="91" d="100"/>
          <a:sy n="91" d="100"/>
        </p:scale>
        <p:origin x="170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8EBE81-112C-5F4E-B4D1-A68DB71D83B7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</dgm:pt>
    <dgm:pt modelId="{48734EDB-8149-4345-814F-C3A0B4D228ED}">
      <dgm:prSet phldrT="[Text]"/>
      <dgm:spPr/>
      <dgm:t>
        <a:bodyPr/>
        <a:lstStyle/>
        <a:p>
          <a:r>
            <a:rPr lang="en-US" dirty="0" smtClean="0"/>
            <a:t>Targeted Global and Local response</a:t>
          </a:r>
          <a:endParaRPr lang="en-US" dirty="0"/>
        </a:p>
      </dgm:t>
    </dgm:pt>
    <dgm:pt modelId="{89637C43-207F-174F-9592-440CCDD04F05}" type="parTrans" cxnId="{FFDAB68C-5C7E-4A49-B695-9E7477AF2E3E}">
      <dgm:prSet/>
      <dgm:spPr/>
      <dgm:t>
        <a:bodyPr/>
        <a:lstStyle/>
        <a:p>
          <a:endParaRPr lang="en-US"/>
        </a:p>
      </dgm:t>
    </dgm:pt>
    <dgm:pt modelId="{768B8DF4-2092-0047-92B9-023F1B10B5C2}" type="sibTrans" cxnId="{FFDAB68C-5C7E-4A49-B695-9E7477AF2E3E}">
      <dgm:prSet/>
      <dgm:spPr/>
      <dgm:t>
        <a:bodyPr/>
        <a:lstStyle/>
        <a:p>
          <a:endParaRPr lang="en-US"/>
        </a:p>
      </dgm:t>
    </dgm:pt>
    <dgm:pt modelId="{93DF10DA-9DF7-7E4E-8A3B-5B90AE2067DA}">
      <dgm:prSet phldrT="[Text]"/>
      <dgm:spPr/>
      <dgm:t>
        <a:bodyPr/>
        <a:lstStyle/>
        <a:p>
          <a:r>
            <a:rPr lang="en-US" dirty="0" smtClean="0"/>
            <a:t>Decriminalize and De-stigmatize</a:t>
          </a:r>
          <a:endParaRPr lang="en-US" dirty="0"/>
        </a:p>
      </dgm:t>
    </dgm:pt>
    <dgm:pt modelId="{846B20A0-EA3B-0F4A-ADC4-98629214AB5C}" type="parTrans" cxnId="{A9FE55E2-AE87-0247-BF5B-2AF932435074}">
      <dgm:prSet/>
      <dgm:spPr/>
      <dgm:t>
        <a:bodyPr/>
        <a:lstStyle/>
        <a:p>
          <a:endParaRPr lang="en-US"/>
        </a:p>
      </dgm:t>
    </dgm:pt>
    <dgm:pt modelId="{D74C3B3D-B44A-DC41-B6E3-2851591E9B9E}" type="sibTrans" cxnId="{A9FE55E2-AE87-0247-BF5B-2AF932435074}">
      <dgm:prSet/>
      <dgm:spPr/>
      <dgm:t>
        <a:bodyPr/>
        <a:lstStyle/>
        <a:p>
          <a:endParaRPr lang="en-US"/>
        </a:p>
      </dgm:t>
    </dgm:pt>
    <dgm:pt modelId="{E4E21518-0DAF-6E43-8039-E6F00F8BBF44}">
      <dgm:prSet phldrT="[Text]"/>
      <dgm:spPr/>
      <dgm:t>
        <a:bodyPr/>
        <a:lstStyle/>
        <a:p>
          <a:r>
            <a:rPr lang="en-US" dirty="0" smtClean="0"/>
            <a:t>Fund high-quality HIV programs</a:t>
          </a:r>
          <a:endParaRPr lang="en-US" dirty="0"/>
        </a:p>
      </dgm:t>
    </dgm:pt>
    <dgm:pt modelId="{38764E72-1492-2D4E-AF4C-95CD5340F42A}" type="parTrans" cxnId="{84B4DB57-3D44-844E-8D29-55FE3A09CF4A}">
      <dgm:prSet/>
      <dgm:spPr/>
      <dgm:t>
        <a:bodyPr/>
        <a:lstStyle/>
        <a:p>
          <a:endParaRPr lang="en-US"/>
        </a:p>
      </dgm:t>
    </dgm:pt>
    <dgm:pt modelId="{02B7D286-F839-5548-A4EE-C9F0DC2D5FE2}" type="sibTrans" cxnId="{84B4DB57-3D44-844E-8D29-55FE3A09CF4A}">
      <dgm:prSet/>
      <dgm:spPr/>
      <dgm:t>
        <a:bodyPr/>
        <a:lstStyle/>
        <a:p>
          <a:endParaRPr lang="en-US"/>
        </a:p>
      </dgm:t>
    </dgm:pt>
    <dgm:pt modelId="{763342A8-39ED-9744-9F78-383EA017ACBF}" type="pres">
      <dgm:prSet presAssocID="{918EBE81-112C-5F4E-B4D1-A68DB71D83B7}" presName="CompostProcess" presStyleCnt="0">
        <dgm:presLayoutVars>
          <dgm:dir/>
          <dgm:resizeHandles val="exact"/>
        </dgm:presLayoutVars>
      </dgm:prSet>
      <dgm:spPr/>
    </dgm:pt>
    <dgm:pt modelId="{51296ADA-6ABF-E44F-9E44-5DFC2956EAE0}" type="pres">
      <dgm:prSet presAssocID="{918EBE81-112C-5F4E-B4D1-A68DB71D83B7}" presName="arrow" presStyleLbl="bgShp" presStyleIdx="0" presStyleCnt="1" custScaleX="117647"/>
      <dgm:spPr/>
    </dgm:pt>
    <dgm:pt modelId="{BA5B13A7-E6EE-294E-B133-70F1E7E5FD49}" type="pres">
      <dgm:prSet presAssocID="{918EBE81-112C-5F4E-B4D1-A68DB71D83B7}" presName="linearProcess" presStyleCnt="0"/>
      <dgm:spPr/>
    </dgm:pt>
    <dgm:pt modelId="{FEDAE69F-065A-364B-BB91-19CF53B3DA92}" type="pres">
      <dgm:prSet presAssocID="{48734EDB-8149-4345-814F-C3A0B4D228ED}" presName="textNode" presStyleLbl="node1" presStyleIdx="0" presStyleCnt="3" custScaleX="82732" custScaleY="75295" custLinFactX="-12627" custLinFactNeighborX="-100000" custLinFactNeighborY="9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DC3F30-66AD-0149-AC58-7AF6536F22AF}" type="pres">
      <dgm:prSet presAssocID="{768B8DF4-2092-0047-92B9-023F1B10B5C2}" presName="sibTrans" presStyleCnt="0"/>
      <dgm:spPr/>
    </dgm:pt>
    <dgm:pt modelId="{5B552AB1-BB46-7045-867B-0364A662CC21}" type="pres">
      <dgm:prSet presAssocID="{93DF10DA-9DF7-7E4E-8A3B-5B90AE2067DA}" presName="textNode" presStyleLbl="node1" presStyleIdx="1" presStyleCnt="3" custScaleX="68943" custScaleY="73413" custLinFactX="-5177" custLinFactNeighborX="-10000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27E6BE-EAD9-E644-BC4E-ACDCB7AD5DFA}" type="pres">
      <dgm:prSet presAssocID="{D74C3B3D-B44A-DC41-B6E3-2851591E9B9E}" presName="sibTrans" presStyleCnt="0"/>
      <dgm:spPr/>
    </dgm:pt>
    <dgm:pt modelId="{300274D8-18AE-C946-BEB0-2D4014AD6560}" type="pres">
      <dgm:prSet presAssocID="{E4E21518-0DAF-6E43-8039-E6F00F8BBF44}" presName="textNode" presStyleLbl="node1" presStyleIdx="2" presStyleCnt="3" custScaleX="82732" custScaleY="73413" custLinFactX="-485" custLinFactNeighborX="-10000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FB600A-485B-B743-967A-AC41DD9C1C46}" type="presOf" srcId="{48734EDB-8149-4345-814F-C3A0B4D228ED}" destId="{FEDAE69F-065A-364B-BB91-19CF53B3DA92}" srcOrd="0" destOrd="0" presId="urn:microsoft.com/office/officeart/2005/8/layout/hProcess9"/>
    <dgm:cxn modelId="{F86E026A-A813-EC4A-B9D7-5DF103A9DF9F}" type="presOf" srcId="{93DF10DA-9DF7-7E4E-8A3B-5B90AE2067DA}" destId="{5B552AB1-BB46-7045-867B-0364A662CC21}" srcOrd="0" destOrd="0" presId="urn:microsoft.com/office/officeart/2005/8/layout/hProcess9"/>
    <dgm:cxn modelId="{FFDAB68C-5C7E-4A49-B695-9E7477AF2E3E}" srcId="{918EBE81-112C-5F4E-B4D1-A68DB71D83B7}" destId="{48734EDB-8149-4345-814F-C3A0B4D228ED}" srcOrd="0" destOrd="0" parTransId="{89637C43-207F-174F-9592-440CCDD04F05}" sibTransId="{768B8DF4-2092-0047-92B9-023F1B10B5C2}"/>
    <dgm:cxn modelId="{84B4DB57-3D44-844E-8D29-55FE3A09CF4A}" srcId="{918EBE81-112C-5F4E-B4D1-A68DB71D83B7}" destId="{E4E21518-0DAF-6E43-8039-E6F00F8BBF44}" srcOrd="2" destOrd="0" parTransId="{38764E72-1492-2D4E-AF4C-95CD5340F42A}" sibTransId="{02B7D286-F839-5548-A4EE-C9F0DC2D5FE2}"/>
    <dgm:cxn modelId="{EC3593D6-5097-0C4C-A6A0-8F4C210F3BA9}" type="presOf" srcId="{E4E21518-0DAF-6E43-8039-E6F00F8BBF44}" destId="{300274D8-18AE-C946-BEB0-2D4014AD6560}" srcOrd="0" destOrd="0" presId="urn:microsoft.com/office/officeart/2005/8/layout/hProcess9"/>
    <dgm:cxn modelId="{A9FE55E2-AE87-0247-BF5B-2AF932435074}" srcId="{918EBE81-112C-5F4E-B4D1-A68DB71D83B7}" destId="{93DF10DA-9DF7-7E4E-8A3B-5B90AE2067DA}" srcOrd="1" destOrd="0" parTransId="{846B20A0-EA3B-0F4A-ADC4-98629214AB5C}" sibTransId="{D74C3B3D-B44A-DC41-B6E3-2851591E9B9E}"/>
    <dgm:cxn modelId="{B303E1D8-F94D-8345-A4F4-9CE05D5C5F50}" type="presOf" srcId="{918EBE81-112C-5F4E-B4D1-A68DB71D83B7}" destId="{763342A8-39ED-9744-9F78-383EA017ACBF}" srcOrd="0" destOrd="0" presId="urn:microsoft.com/office/officeart/2005/8/layout/hProcess9"/>
    <dgm:cxn modelId="{32649B10-BFCE-5049-B810-C72FDAB106CD}" type="presParOf" srcId="{763342A8-39ED-9744-9F78-383EA017ACBF}" destId="{51296ADA-6ABF-E44F-9E44-5DFC2956EAE0}" srcOrd="0" destOrd="0" presId="urn:microsoft.com/office/officeart/2005/8/layout/hProcess9"/>
    <dgm:cxn modelId="{7B17AC95-C394-CC44-ABC4-B61571201EA0}" type="presParOf" srcId="{763342A8-39ED-9744-9F78-383EA017ACBF}" destId="{BA5B13A7-E6EE-294E-B133-70F1E7E5FD49}" srcOrd="1" destOrd="0" presId="urn:microsoft.com/office/officeart/2005/8/layout/hProcess9"/>
    <dgm:cxn modelId="{A8A0C6EE-200D-DC47-AA3F-CD4C32EC1602}" type="presParOf" srcId="{BA5B13A7-E6EE-294E-B133-70F1E7E5FD49}" destId="{FEDAE69F-065A-364B-BB91-19CF53B3DA92}" srcOrd="0" destOrd="0" presId="urn:microsoft.com/office/officeart/2005/8/layout/hProcess9"/>
    <dgm:cxn modelId="{D6D278DE-9CC6-0C4D-8443-F56D5C6DC7B7}" type="presParOf" srcId="{BA5B13A7-E6EE-294E-B133-70F1E7E5FD49}" destId="{2DDC3F30-66AD-0149-AC58-7AF6536F22AF}" srcOrd="1" destOrd="0" presId="urn:microsoft.com/office/officeart/2005/8/layout/hProcess9"/>
    <dgm:cxn modelId="{AC403032-92B0-4449-8ABB-56C685EBC268}" type="presParOf" srcId="{BA5B13A7-E6EE-294E-B133-70F1E7E5FD49}" destId="{5B552AB1-BB46-7045-867B-0364A662CC21}" srcOrd="2" destOrd="0" presId="urn:microsoft.com/office/officeart/2005/8/layout/hProcess9"/>
    <dgm:cxn modelId="{419D896C-F7C5-1446-AE46-1DBF4615C17B}" type="presParOf" srcId="{BA5B13A7-E6EE-294E-B133-70F1E7E5FD49}" destId="{6A27E6BE-EAD9-E644-BC4E-ACDCB7AD5DFA}" srcOrd="3" destOrd="0" presId="urn:microsoft.com/office/officeart/2005/8/layout/hProcess9"/>
    <dgm:cxn modelId="{04086270-1324-5A42-96D2-F83C150B27F3}" type="presParOf" srcId="{BA5B13A7-E6EE-294E-B133-70F1E7E5FD49}" destId="{300274D8-18AE-C946-BEB0-2D4014AD656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296ADA-6ABF-E44F-9E44-5DFC2956EAE0}">
      <dsp:nvSpPr>
        <dsp:cNvPr id="0" name=""/>
        <dsp:cNvSpPr/>
      </dsp:nvSpPr>
      <dsp:spPr>
        <a:xfrm>
          <a:off x="2" y="0"/>
          <a:ext cx="8111348" cy="406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EDAE69F-065A-364B-BB91-19CF53B3DA92}">
      <dsp:nvSpPr>
        <dsp:cNvPr id="0" name=""/>
        <dsp:cNvSpPr/>
      </dsp:nvSpPr>
      <dsp:spPr>
        <a:xfrm>
          <a:off x="334503" y="1435299"/>
          <a:ext cx="2160001" cy="12239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Targeted Global and Local response</a:t>
          </a:r>
          <a:endParaRPr lang="en-US" sz="2100" kern="1200" dirty="0"/>
        </a:p>
      </dsp:txBody>
      <dsp:txXfrm>
        <a:off x="394254" y="1495050"/>
        <a:ext cx="2040499" cy="1104493"/>
      </dsp:txXfrm>
    </dsp:sp>
    <dsp:sp modelId="{5B552AB1-BB46-7045-867B-0364A662CC21}">
      <dsp:nvSpPr>
        <dsp:cNvPr id="0" name=""/>
        <dsp:cNvSpPr/>
      </dsp:nvSpPr>
      <dsp:spPr>
        <a:xfrm>
          <a:off x="2854764" y="1435299"/>
          <a:ext cx="1799992" cy="11934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Decriminalize and De-stigmatize</a:t>
          </a:r>
          <a:endParaRPr lang="en-US" sz="2100" kern="1200" dirty="0"/>
        </a:p>
      </dsp:txBody>
      <dsp:txXfrm>
        <a:off x="2913021" y="1493556"/>
        <a:ext cx="1683478" cy="1076887"/>
      </dsp:txXfrm>
    </dsp:sp>
    <dsp:sp modelId="{300274D8-18AE-C946-BEB0-2D4014AD6560}">
      <dsp:nvSpPr>
        <dsp:cNvPr id="0" name=""/>
        <dsp:cNvSpPr/>
      </dsp:nvSpPr>
      <dsp:spPr>
        <a:xfrm>
          <a:off x="4943010" y="1435299"/>
          <a:ext cx="2160001" cy="11934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Fund high-quality HIV programs</a:t>
          </a:r>
          <a:endParaRPr lang="en-US" sz="2100" kern="1200" dirty="0"/>
        </a:p>
      </dsp:txBody>
      <dsp:txXfrm>
        <a:off x="5001267" y="1493556"/>
        <a:ext cx="2043487" cy="10768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D1C16-E2D5-C84F-BB27-AE2950A5F367}" type="datetimeFigureOut">
              <a:rPr lang="en-US" smtClean="0"/>
              <a:pPr/>
              <a:t>4/5/16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15C2E-DF67-DC48-8BE8-E976EE2ED3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3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6C4A8-B765-154D-8D04-7205DD7CB4FE}" type="datetimeFigureOut">
              <a:rPr lang="en-US" smtClean="0"/>
              <a:pPr/>
              <a:t>4/5/16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8A991-3853-F746-9C59-A7A68DCD81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345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Give</a:t>
            </a:r>
            <a:r>
              <a:rPr lang="en-US" baseline="0" dirty="0" smtClean="0"/>
              <a:t> a picture of the response, whereas </a:t>
            </a:r>
            <a:r>
              <a:rPr lang="en-US" baseline="0" dirty="0" err="1" smtClean="0"/>
              <a:t>stef</a:t>
            </a:r>
            <a:r>
              <a:rPr lang="en-US" baseline="0" dirty="0" smtClean="0"/>
              <a:t> gave a picture of the epidemic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Begin to share with you the message that we at the Forum will be sharing throughout the civil society consultation. There is no end of the epidemic without a vastly improved response. And a vastly improved response is possible.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8A991-3853-F746-9C59-A7A68DCD811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048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r>
              <a:rPr lang="en-US" dirty="0" smtClean="0"/>
              <a:t>Utilization</a:t>
            </a:r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r>
              <a:rPr lang="en-US" baseline="0" dirty="0" smtClean="0"/>
              <a:t>treatment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25% are </a:t>
            </a:r>
            <a:r>
              <a:rPr lang="en-US" baseline="0" dirty="0" err="1" smtClean="0"/>
              <a:t>pos</a:t>
            </a:r>
            <a:r>
              <a:rPr lang="en-US" baseline="0" dirty="0" smtClean="0"/>
              <a:t> but not linked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Further 55% not retained retained in care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Leaving only 20% of those surveyed in care</a:t>
            </a:r>
          </a:p>
          <a:p>
            <a:pPr marL="0" indent="0">
              <a:buFont typeface="Arial"/>
              <a:buNone/>
            </a:pPr>
            <a:endParaRPr lang="en-US" baseline="0" dirty="0" smtClean="0"/>
          </a:p>
          <a:p>
            <a:pPr marL="0" indent="0">
              <a:buFont typeface="Arial"/>
              <a:buNone/>
            </a:pPr>
            <a:r>
              <a:rPr lang="en-US" baseline="0" dirty="0" smtClean="0"/>
              <a:t>Prevention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70% obtained condoms within past year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14 % participated in prevention program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6% had ever used </a:t>
            </a:r>
            <a:r>
              <a:rPr lang="en-US" baseline="0" dirty="0" err="1" smtClean="0"/>
              <a:t>PrEP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8A991-3853-F746-9C59-A7A68DCD811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18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r>
              <a:rPr lang="en-US" dirty="0" smtClean="0"/>
              <a:t>Perceptions of Access</a:t>
            </a:r>
          </a:p>
          <a:p>
            <a:pPr marL="171450" indent="-171450">
              <a:buFont typeface="Arial"/>
              <a:buChar char="•"/>
            </a:pPr>
            <a:endParaRPr lang="en-US" dirty="0" smtClean="0"/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There</a:t>
            </a:r>
            <a:r>
              <a:rPr lang="en-US" baseline="0" dirty="0" smtClean="0"/>
              <a:t> is low access to services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This is the picture in a few African Countries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Call out global figures as well: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8A991-3853-F746-9C59-A7A68DCD811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788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Call</a:t>
            </a:r>
            <a:r>
              <a:rPr lang="en-US" baseline="0" dirty="0" smtClean="0"/>
              <a:t> out Service Delivery Location figures in JIAS paper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8A991-3853-F746-9C59-A7A68DCD811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15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Make the point that there</a:t>
            </a:r>
            <a:r>
              <a:rPr lang="en-US" baseline="0" dirty="0" smtClean="0"/>
              <a:t> are many organizations with a lot of experience and some of it has been condensed into tools like the MSMIT. 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We need to figure out how to leverage this experience (the second panel will tackle that issue)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UNAIDS released:</a:t>
            </a:r>
          </a:p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8A991-3853-F746-9C59-A7A68DCD811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95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Response</a:t>
            </a:r>
            <a:r>
              <a:rPr lang="en-US" baseline="0" dirty="0" smtClean="0"/>
              <a:t> to HIV has to respond to the particular challenges of gay men, bi men and other </a:t>
            </a:r>
            <a:r>
              <a:rPr lang="en-US" baseline="0" dirty="0" err="1" smtClean="0"/>
              <a:t>msm</a:t>
            </a:r>
            <a:endParaRPr lang="en-US" baseline="0" dirty="0" smtClean="0"/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The social environment has to be transformed. The capacity for doing that lies in community organizations.</a:t>
            </a:r>
            <a:endParaRPr lang="en-US" dirty="0" smtClean="0"/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David </a:t>
            </a:r>
            <a:r>
              <a:rPr lang="en-US" dirty="0" err="1" smtClean="0"/>
              <a:t>Traynor</a:t>
            </a:r>
            <a:r>
              <a:rPr lang="en-US" dirty="0" smtClean="0"/>
              <a:t> will speak last about how we are doing</a:t>
            </a:r>
            <a:r>
              <a:rPr lang="en-US" baseline="0" dirty="0" smtClean="0"/>
              <a:t> with funding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8A991-3853-F746-9C59-A7A68DCD811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01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SMGF-Ppt-Cover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3441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25146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62400"/>
            <a:ext cx="6126480" cy="1219200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594360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CE01370B-B175-9B42-8D07-317CFA3CE349}" type="datetime1">
              <a:rPr lang="en-US" smtClean="0"/>
              <a:pPr/>
              <a:t>4/5/16</a:t>
            </a:fld>
            <a:endParaRPr lang="en-US" dirty="0"/>
          </a:p>
        </p:txBody>
      </p:sp>
      <p:pic>
        <p:nvPicPr>
          <p:cNvPr id="9" name="Picture 8" descr="MSMGF_LogoHrz_RGB.jpg"/>
          <p:cNvPicPr>
            <a:picLocks noChangeAspect="1"/>
          </p:cNvPicPr>
          <p:nvPr userDrawn="1"/>
        </p:nvPicPr>
        <p:blipFill>
          <a:blip r:embed="rId3"/>
          <a:srcRect l="10877" t="17333" r="10526" b="14667"/>
          <a:stretch>
            <a:fillRect/>
          </a:stretch>
        </p:blipFill>
        <p:spPr>
          <a:xfrm>
            <a:off x="542531" y="5620512"/>
            <a:ext cx="2048269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MSMGF-Ppt-Cover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344185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25146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685800" y="3962400"/>
            <a:ext cx="6126480" cy="1219200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594360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CE01370B-B175-9B42-8D07-317CFA3CE349}" type="datetime1">
              <a:rPr lang="en-US" smtClean="0"/>
              <a:pPr/>
              <a:t>4/5/16</a:t>
            </a:fld>
            <a:endParaRPr lang="en-US" dirty="0"/>
          </a:p>
        </p:txBody>
      </p:sp>
      <p:pic>
        <p:nvPicPr>
          <p:cNvPr id="7" name="Picture 6" descr="MSMGF_LogoHrz_RGB.jpg"/>
          <p:cNvPicPr>
            <a:picLocks noChangeAspect="1"/>
          </p:cNvPicPr>
          <p:nvPr userDrawn="1"/>
        </p:nvPicPr>
        <p:blipFill>
          <a:blip r:embed="rId3"/>
          <a:srcRect l="10877" t="17333" r="10526" b="14667"/>
          <a:stretch>
            <a:fillRect/>
          </a:stretch>
        </p:blipFill>
        <p:spPr>
          <a:xfrm>
            <a:off x="542531" y="5620512"/>
            <a:ext cx="2048269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SMGF-Ppt-Cover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34418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25146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85800" y="3962400"/>
            <a:ext cx="6126480" cy="1219200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594360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CE01370B-B175-9B42-8D07-317CFA3CE349}" type="datetime1">
              <a:rPr lang="en-US" smtClean="0"/>
              <a:pPr/>
              <a:t>4/5/16</a:t>
            </a:fld>
            <a:endParaRPr lang="en-US" dirty="0"/>
          </a:p>
        </p:txBody>
      </p:sp>
      <p:pic>
        <p:nvPicPr>
          <p:cNvPr id="10" name="Picture 9" descr="MSMGF_LogoHrz_RGB.jpg"/>
          <p:cNvPicPr>
            <a:picLocks noChangeAspect="1"/>
          </p:cNvPicPr>
          <p:nvPr userDrawn="1"/>
        </p:nvPicPr>
        <p:blipFill>
          <a:blip r:embed="rId3"/>
          <a:srcRect l="10877" t="17333" r="10526" b="14667"/>
          <a:stretch>
            <a:fillRect/>
          </a:stretch>
        </p:blipFill>
        <p:spPr>
          <a:xfrm>
            <a:off x="542531" y="5620512"/>
            <a:ext cx="2048269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414496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858D9-61FE-6B42-8F2D-1408B5D016F5}" type="datetime1">
              <a:rPr lang="en-US" smtClean="0"/>
              <a:pPr/>
              <a:t>4/5/16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F979-8F8F-2547-8A9E-1448DD429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386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573CF-F5BD-7240-998A-D5FE3AD7CB6C}" type="datetime1">
              <a:rPr lang="en-US" smtClean="0"/>
              <a:pPr/>
              <a:t>4/5/16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F979-8F8F-2547-8A9E-1448DD429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3909-EC62-544C-9FEA-1C2993C95A80}" type="datetime1">
              <a:rPr lang="en-US" smtClean="0"/>
              <a:pPr/>
              <a:t>4/5/16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F979-8F8F-2547-8A9E-1448DD429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70D2-662C-C749-851A-82E9E3EE0985}" type="datetime1">
              <a:rPr lang="en-US" smtClean="0"/>
              <a:pPr/>
              <a:t>4/5/16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F979-8F8F-2547-8A9E-1448DD429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2895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127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C62CA-2860-7D4E-9E29-3ACE494A10A0}" type="datetime1">
              <a:rPr lang="en-US" smtClean="0"/>
              <a:pPr/>
              <a:t>4/5/16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F979-8F8F-2547-8A9E-1448DD429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7" Type="http://schemas.openxmlformats.org/officeDocument/2006/relationships/image" Target="../media/image6.jpeg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361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6" name="Picture 5" descr="MSMGF-Ppt-FooterLogo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53400" y="6019800"/>
            <a:ext cx="720000" cy="72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3600" b="1" kern="1200" cap="all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800" b="1" kern="1200">
          <a:solidFill>
            <a:schemeClr val="accent1"/>
          </a:solidFill>
          <a:latin typeface="Arial"/>
          <a:ea typeface="+mn-ea"/>
          <a:cs typeface="Arial"/>
        </a:defRPr>
      </a:lvl1pPr>
      <a:lvl2pPr marL="0" indent="0" algn="l" defTabSz="457200" rtl="0" eaLnBrk="1" latinLnBrk="0" hangingPunct="1">
        <a:spcBef>
          <a:spcPct val="20000"/>
        </a:spcBef>
        <a:buFontTx/>
        <a:buNone/>
        <a:defRPr sz="2600" kern="1200">
          <a:solidFill>
            <a:schemeClr val="tx2"/>
          </a:solidFill>
          <a:latin typeface="Arial"/>
          <a:ea typeface="+mn-ea"/>
          <a:cs typeface="Arial"/>
        </a:defRPr>
      </a:lvl2pPr>
      <a:lvl3pPr marL="228600" indent="-2286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2"/>
          </a:solidFill>
          <a:latin typeface="Arial"/>
          <a:ea typeface="+mn-ea"/>
          <a:cs typeface="Arial"/>
        </a:defRPr>
      </a:lvl3pPr>
      <a:lvl4pPr marL="457200" indent="0" algn="l" defTabSz="457200" rtl="0" eaLnBrk="1" latinLnBrk="0" hangingPunct="1">
        <a:spcBef>
          <a:spcPct val="20000"/>
        </a:spcBef>
        <a:buFontTx/>
        <a:buNone/>
        <a:defRPr sz="2000" kern="1200">
          <a:solidFill>
            <a:schemeClr val="tx2"/>
          </a:solidFill>
          <a:latin typeface="Arial"/>
          <a:ea typeface="+mn-ea"/>
          <a:cs typeface="Arial"/>
        </a:defRPr>
      </a:lvl4pPr>
      <a:lvl5pPr marL="685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2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SMGF-Ppt-Footer.jp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5853714"/>
            <a:ext cx="9144000" cy="100428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359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91200" y="6172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BC357063-35F8-5C48-A1A3-A0221E761E98}" type="datetime1">
              <a:rPr lang="en-US" smtClean="0"/>
              <a:pPr/>
              <a:t>4/5/16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3000" y="617220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9904F979-8F8F-2547-8A9E-1448DD429B1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MSMGF-Ppt-FooterLogo.pn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153400" y="6019800"/>
            <a:ext cx="720000" cy="72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 cap="all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800" b="1" i="0" kern="1200">
          <a:solidFill>
            <a:schemeClr val="accent1"/>
          </a:solidFill>
          <a:latin typeface="Arial"/>
          <a:ea typeface="+mn-ea"/>
          <a:cs typeface="Arial"/>
        </a:defRPr>
      </a:lvl1pPr>
      <a:lvl2pPr marL="0" indent="0" algn="l" defTabSz="457200" rtl="0" eaLnBrk="1" latinLnBrk="0" hangingPunct="1">
        <a:spcBef>
          <a:spcPct val="20000"/>
        </a:spcBef>
        <a:buFontTx/>
        <a:buNone/>
        <a:defRPr sz="2600" b="0" i="0" kern="1200">
          <a:solidFill>
            <a:schemeClr val="tx2"/>
          </a:solidFill>
          <a:latin typeface="Arial"/>
          <a:ea typeface="+mn-ea"/>
          <a:cs typeface="Arial"/>
        </a:defRPr>
      </a:lvl2pPr>
      <a:lvl3pPr marL="228600" indent="-228600" algn="l" defTabSz="457200" rtl="0" eaLnBrk="1" latinLnBrk="0" hangingPunct="1">
        <a:spcBef>
          <a:spcPct val="20000"/>
        </a:spcBef>
        <a:buFont typeface="Arial"/>
        <a:buChar char="•"/>
        <a:defRPr sz="2600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457200" indent="0" algn="l" defTabSz="457200" rtl="0" eaLnBrk="1" latinLnBrk="0" hangingPunct="1">
        <a:spcBef>
          <a:spcPct val="20000"/>
        </a:spcBef>
        <a:buFontTx/>
        <a:buNone/>
        <a:defRPr sz="2000" b="0" i="0" kern="1200">
          <a:solidFill>
            <a:schemeClr val="tx2"/>
          </a:solidFill>
          <a:latin typeface="Arial"/>
          <a:ea typeface="+mn-ea"/>
          <a:cs typeface="Arial"/>
        </a:defRPr>
      </a:lvl4pPr>
      <a:lvl5pPr marL="6858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2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beyond slogans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Using data to understand and respond to lived realities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92080" y="5589240"/>
            <a:ext cx="32393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Keletso Makofane, MPH</a:t>
            </a:r>
          </a:p>
          <a:p>
            <a:r>
              <a:rPr lang="en-US" sz="1400" dirty="0" smtClean="0"/>
              <a:t>Senior Programs and Research Consultant</a:t>
            </a:r>
          </a:p>
          <a:p>
            <a:r>
              <a:rPr lang="en-US" sz="1400" dirty="0" smtClean="0"/>
              <a:t>Global Forum on MSM and HIV</a:t>
            </a:r>
          </a:p>
          <a:p>
            <a:r>
              <a:rPr lang="en-US" sz="1400" dirty="0" smtClean="0"/>
              <a:t>New York, April 2016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We lose people along the way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F979-8F8F-2547-8A9E-1448DD429B17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 descr="Screen Shot 2016-04-02 at 6.36.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9144000" cy="32039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03393" y="5497487"/>
            <a:ext cx="38051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Ayala, G. Santos, G-M. 2016. JAIS. (Under Review)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8760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2800" dirty="0" smtClean="0"/>
              <a:t>People have difficulty Accessing Services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F979-8F8F-2547-8A9E-1448DD429B17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 descr="Screen Shot 2016-04-02 at 6.31.2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6816"/>
          <a:stretch/>
        </p:blipFill>
        <p:spPr>
          <a:xfrm>
            <a:off x="683568" y="1863633"/>
            <a:ext cx="7380312" cy="31495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44208" y="5517232"/>
            <a:ext cx="24037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Makofane et al. 2014. MSMGF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1480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It matters how people are treated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F979-8F8F-2547-8A9E-1448DD429B17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1618220"/>
            <a:ext cx="9144000" cy="3609914"/>
            <a:chOff x="0" y="1618220"/>
            <a:chExt cx="9144000" cy="3609914"/>
          </a:xfrm>
        </p:grpSpPr>
        <p:pic>
          <p:nvPicPr>
            <p:cNvPr id="4" name="Picture 3" descr="Screen Shot 2016-04-02 at 6.50.5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28800"/>
              <a:ext cx="9144000" cy="359933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148064" y="3933056"/>
              <a:ext cx="3168352" cy="1295078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833833" y="1618220"/>
              <a:ext cx="1224136" cy="720080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444208" y="5517232"/>
            <a:ext cx="24037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Makofane et al. 2014. MSMGF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859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F979-8F8F-2547-8A9E-1448DD429B1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28913" b="19356"/>
          <a:stretch/>
        </p:blipFill>
        <p:spPr>
          <a:xfrm>
            <a:off x="1835696" y="0"/>
            <a:ext cx="5397500" cy="18527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2321" y="4725144"/>
            <a:ext cx="1387500" cy="108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024" y="4660806"/>
            <a:ext cx="1887512" cy="108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7824" y="4725144"/>
            <a:ext cx="1011813" cy="108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874" y="4665168"/>
            <a:ext cx="1676712" cy="108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16071" y="3284984"/>
            <a:ext cx="1071075" cy="1080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9874" y="3284984"/>
            <a:ext cx="1800000" cy="108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0814" y="1957549"/>
            <a:ext cx="2992605" cy="1080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36054" y="1952896"/>
            <a:ext cx="1310712" cy="1080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16216" y="2000092"/>
            <a:ext cx="2362014" cy="54000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0" y="1988840"/>
            <a:ext cx="9144000" cy="3787910"/>
            <a:chOff x="0" y="2017354"/>
            <a:chExt cx="9144000" cy="3787910"/>
          </a:xfrm>
        </p:grpSpPr>
        <p:sp>
          <p:nvSpPr>
            <p:cNvPr id="21" name="Rectangle 20"/>
            <p:cNvSpPr/>
            <p:nvPr/>
          </p:nvSpPr>
          <p:spPr>
            <a:xfrm>
              <a:off x="0" y="2017354"/>
              <a:ext cx="9144000" cy="3787910"/>
            </a:xfrm>
            <a:prstGeom prst="rect">
              <a:avLst/>
            </a:prstGeom>
            <a:solidFill>
              <a:schemeClr val="lt1">
                <a:alpha val="82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 descr="Screen Shot 2016-04-02 at 7.16.55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7267" y="3009238"/>
              <a:ext cx="4405054" cy="16125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616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Ending HIV and AIDS (for real)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F979-8F8F-2547-8A9E-1448DD429B1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934824" y="222623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09764165"/>
              </p:ext>
            </p:extLst>
          </p:nvPr>
        </p:nvGraphicFramePr>
        <p:xfrm>
          <a:off x="493094" y="1417638"/>
          <a:ext cx="811135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2258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SMGF Theme">
      <a:dk1>
        <a:sysClr val="windowText" lastClr="000000"/>
      </a:dk1>
      <a:lt1>
        <a:sysClr val="window" lastClr="FFFFFF"/>
      </a:lt1>
      <a:dk2>
        <a:srgbClr val="474C55"/>
      </a:dk2>
      <a:lt2>
        <a:srgbClr val="DFE1DF"/>
      </a:lt2>
      <a:accent1>
        <a:srgbClr val="EA5329"/>
      </a:accent1>
      <a:accent2>
        <a:srgbClr val="20AA97"/>
      </a:accent2>
      <a:accent3>
        <a:srgbClr val="DFDF00"/>
      </a:accent3>
      <a:accent4>
        <a:srgbClr val="793949"/>
      </a:accent4>
      <a:accent5>
        <a:srgbClr val="ED1944"/>
      </a:accent5>
      <a:accent6>
        <a:srgbClr val="92981B"/>
      </a:accent6>
      <a:hlink>
        <a:srgbClr val="FDB515"/>
      </a:hlink>
      <a:folHlink>
        <a:srgbClr val="878A8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MSMGF">
      <a:dk1>
        <a:sysClr val="windowText" lastClr="000000"/>
      </a:dk1>
      <a:lt1>
        <a:sysClr val="window" lastClr="FFFFFF"/>
      </a:lt1>
      <a:dk2>
        <a:srgbClr val="474C55"/>
      </a:dk2>
      <a:lt2>
        <a:srgbClr val="DFE1DF"/>
      </a:lt2>
      <a:accent1>
        <a:srgbClr val="EA5329"/>
      </a:accent1>
      <a:accent2>
        <a:srgbClr val="20AA97"/>
      </a:accent2>
      <a:accent3>
        <a:srgbClr val="DFDF00"/>
      </a:accent3>
      <a:accent4>
        <a:srgbClr val="793949"/>
      </a:accent4>
      <a:accent5>
        <a:srgbClr val="ED1944"/>
      </a:accent5>
      <a:accent6>
        <a:srgbClr val="92981B"/>
      </a:accent6>
      <a:hlink>
        <a:srgbClr val="FDB515"/>
      </a:hlink>
      <a:folHlink>
        <a:srgbClr val="878A8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Makofane HLM 04052016</Template>
  <TotalTime>128</TotalTime>
  <Words>345</Words>
  <Application>Microsoft Macintosh PowerPoint</Application>
  <PresentationFormat>On-screen Show (4:3)</PresentationFormat>
  <Paragraphs>54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Office Theme</vt:lpstr>
      <vt:lpstr>Office Theme</vt:lpstr>
      <vt:lpstr>beyond slogans</vt:lpstr>
      <vt:lpstr>We lose people along the way</vt:lpstr>
      <vt:lpstr>People have difficulty Accessing Services</vt:lpstr>
      <vt:lpstr>It matters how people are treated</vt:lpstr>
      <vt:lpstr>PowerPoint Presentation</vt:lpstr>
      <vt:lpstr>Ending HIV and AIDS (for real)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beyond slogans</dc:title>
  <dc:creator>Patrick Hazelton</dc:creator>
  <cp:lastModifiedBy>Patrick Hazelton</cp:lastModifiedBy>
  <cp:revision>1</cp:revision>
  <dcterms:created xsi:type="dcterms:W3CDTF">2016-04-05T13:50:49Z</dcterms:created>
  <dcterms:modified xsi:type="dcterms:W3CDTF">2016-04-05T15:59:40Z</dcterms:modified>
</cp:coreProperties>
</file>