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9" r:id="rId3"/>
    <p:sldId id="290" r:id="rId4"/>
    <p:sldId id="301" r:id="rId5"/>
    <p:sldId id="292" r:id="rId6"/>
    <p:sldId id="300" r:id="rId7"/>
    <p:sldId id="295" r:id="rId8"/>
    <p:sldId id="296" r:id="rId9"/>
    <p:sldId id="261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3"/>
    <a:srgbClr val="009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357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3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ta-PC\Desktop\&#1043;&#1040;&#1056;&#1055;\&#1060;&#1086;&#1088;&#1091;&#1084;\&#1055;&#1077;&#1085;&#1090;&#1072;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IDU</c:v>
                </c:pt>
                <c:pt idx="1">
                  <c:v>IDU &lt;25</c:v>
                </c:pt>
                <c:pt idx="2">
                  <c:v>FSW</c:v>
                </c:pt>
                <c:pt idx="3">
                  <c:v>FSW &lt;25</c:v>
                </c:pt>
                <c:pt idx="4">
                  <c:v>MSM</c:v>
                </c:pt>
                <c:pt idx="5">
                  <c:v>MSM &lt;25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0.32772867206477713</c:v>
                </c:pt>
                <c:pt idx="1">
                  <c:v>0.1503375838926175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IDU</c:v>
                </c:pt>
                <c:pt idx="1">
                  <c:v>IDU &lt;25</c:v>
                </c:pt>
                <c:pt idx="2">
                  <c:v>FSW</c:v>
                </c:pt>
                <c:pt idx="3">
                  <c:v>FSW &lt;25</c:v>
                </c:pt>
                <c:pt idx="4">
                  <c:v>MSM</c:v>
                </c:pt>
                <c:pt idx="5">
                  <c:v>MSM &lt;25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0.21624385159010606</c:v>
                </c:pt>
                <c:pt idx="1">
                  <c:v>9.9286644230769244E-2</c:v>
                </c:pt>
                <c:pt idx="2">
                  <c:v>0.129</c:v>
                </c:pt>
                <c:pt idx="3">
                  <c:v>8.3000000000000018E-2</c:v>
                </c:pt>
                <c:pt idx="4" formatCode="General">
                  <c:v>8.6000000000000035E-2</c:v>
                </c:pt>
                <c:pt idx="5" formatCode="General">
                  <c:v>7.400000000000001E-2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IDU</c:v>
                </c:pt>
                <c:pt idx="1">
                  <c:v>IDU &lt;25</c:v>
                </c:pt>
                <c:pt idx="2">
                  <c:v>FSW</c:v>
                </c:pt>
                <c:pt idx="3">
                  <c:v>FSW &lt;25</c:v>
                </c:pt>
                <c:pt idx="4">
                  <c:v>MSM</c:v>
                </c:pt>
                <c:pt idx="5">
                  <c:v>MSM &lt;25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0.21500000000000002</c:v>
                </c:pt>
                <c:pt idx="1">
                  <c:v>7.2249966666666651E-2</c:v>
                </c:pt>
                <c:pt idx="2">
                  <c:v>9.0000000000000024E-2</c:v>
                </c:pt>
                <c:pt idx="3">
                  <c:v>3.6000000000000004E-2</c:v>
                </c:pt>
                <c:pt idx="4">
                  <c:v>6.4000000000000015E-2</c:v>
                </c:pt>
                <c:pt idx="5">
                  <c:v>4.200000000000001E-2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IDU</c:v>
                </c:pt>
                <c:pt idx="1">
                  <c:v>IDU &lt;25</c:v>
                </c:pt>
                <c:pt idx="2">
                  <c:v>FSW</c:v>
                </c:pt>
                <c:pt idx="3">
                  <c:v>FSW &lt;25</c:v>
                </c:pt>
                <c:pt idx="4">
                  <c:v>MSM</c:v>
                </c:pt>
                <c:pt idx="5">
                  <c:v>MSM &lt;25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0.19700000000000004</c:v>
                </c:pt>
                <c:pt idx="1">
                  <c:v>6.3000000000000014E-2</c:v>
                </c:pt>
                <c:pt idx="2">
                  <c:v>7.3000000000000009E-2</c:v>
                </c:pt>
                <c:pt idx="3">
                  <c:v>2.3000000000000003E-2</c:v>
                </c:pt>
                <c:pt idx="4">
                  <c:v>5.9000000000000004E-2</c:v>
                </c:pt>
                <c:pt idx="5">
                  <c:v>3.0000000000000006E-2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460020743561191E-2"/>
                  <c:y val="-3.008172755334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80027658081593E-3"/>
                  <c:y val="-0.1233350829687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40013829040794E-3"/>
                  <c:y val="-0.13837594674539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280027658081593E-3"/>
                  <c:y val="-0.16544950154340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912011063232537E-2"/>
                  <c:y val="-0.10528604643671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560055316165181E-3"/>
                  <c:y val="-0.1353677739900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IDU</c:v>
                </c:pt>
                <c:pt idx="1">
                  <c:v>IDU &lt;25</c:v>
                </c:pt>
                <c:pt idx="2">
                  <c:v>FSW</c:v>
                </c:pt>
                <c:pt idx="3">
                  <c:v>FSW &lt;25</c:v>
                </c:pt>
                <c:pt idx="4">
                  <c:v>MSM</c:v>
                </c:pt>
                <c:pt idx="5">
                  <c:v>MSM &lt;25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0.21900000000000003</c:v>
                </c:pt>
                <c:pt idx="1">
                  <c:v>4.1000000000000002E-2</c:v>
                </c:pt>
                <c:pt idx="2">
                  <c:v>7.0000000000000021E-2</c:v>
                </c:pt>
                <c:pt idx="3">
                  <c:v>7.0000000000000019E-3</c:v>
                </c:pt>
                <c:pt idx="4">
                  <c:v>8.500000000000002E-2</c:v>
                </c:pt>
                <c:pt idx="5">
                  <c:v>4.8000000000000008E-2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351584"/>
        <c:axId val="433350408"/>
      </c:barChart>
      <c:catAx>
        <c:axId val="43335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33350408"/>
        <c:crosses val="autoZero"/>
        <c:auto val="1"/>
        <c:lblAlgn val="ctr"/>
        <c:lblOffset val="100"/>
        <c:noMultiLvlLbl val="0"/>
      </c:catAx>
      <c:valAx>
        <c:axId val="4333504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Prevalence</a:t>
                </a: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713395638629284E-2"/>
              <c:y val="0.2550082299034667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33351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b="1" i="0" u="none" strike="noStrike" baseline="0" dirty="0"/>
              <a:t>HIV</a:t>
            </a:r>
            <a:r>
              <a:rPr lang="uk-UA" sz="1600" b="1" i="0" u="none" strike="noStrike" baseline="0" dirty="0"/>
              <a:t> </a:t>
            </a:r>
            <a:r>
              <a:rPr lang="en-US" sz="1600" b="1" i="0" u="none" strike="noStrike" baseline="0" dirty="0" smtClean="0"/>
              <a:t>and AIDS reported </a:t>
            </a:r>
            <a:r>
              <a:rPr lang="en-US" sz="1600" b="1" i="0" u="none" strike="noStrike" baseline="0" dirty="0"/>
              <a:t>new cases among MSM  </a:t>
            </a:r>
            <a:endParaRPr lang="ru-RU" sz="1600" dirty="0"/>
          </a:p>
        </c:rich>
      </c:tx>
      <c:layout>
        <c:manualLayout>
          <c:xMode val="edge"/>
          <c:yMode val="edge"/>
          <c:x val="0.1491952791935289"/>
          <c:y val="3.685897668452053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621140849845185E-2"/>
          <c:y val="0.12086672771132359"/>
          <c:w val="0.89414748719078097"/>
          <c:h val="0.660469569818979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Лист6!$B$13</c:f>
              <c:strCache>
                <c:ptCount val="1"/>
                <c:pt idx="0">
                  <c:v>HIV-infected persons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Лист6!$C$12:$M$12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Лист6!$C$13:$M$13</c:f>
              <c:numCache>
                <c:formatCode>General</c:formatCode>
                <c:ptCount val="11"/>
                <c:pt idx="0">
                  <c:v>20</c:v>
                </c:pt>
                <c:pt idx="1">
                  <c:v>35</c:v>
                </c:pt>
                <c:pt idx="2">
                  <c:v>48</c:v>
                </c:pt>
                <c:pt idx="3">
                  <c:v>65</c:v>
                </c:pt>
                <c:pt idx="4">
                  <c:v>94</c:v>
                </c:pt>
                <c:pt idx="5">
                  <c:v>90</c:v>
                </c:pt>
                <c:pt idx="6">
                  <c:v>143</c:v>
                </c:pt>
                <c:pt idx="7">
                  <c:v>152</c:v>
                </c:pt>
                <c:pt idx="8">
                  <c:v>262</c:v>
                </c:pt>
                <c:pt idx="9">
                  <c:v>277</c:v>
                </c:pt>
                <c:pt idx="10">
                  <c:v>368</c:v>
                </c:pt>
              </c:numCache>
            </c:numRef>
          </c:val>
        </c:ser>
        <c:ser>
          <c:idx val="1"/>
          <c:order val="1"/>
          <c:tx>
            <c:strRef>
              <c:f>Лист6!$B$14</c:f>
              <c:strCache>
                <c:ptCount val="1"/>
                <c:pt idx="0">
                  <c:v>Patients with AIDS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734566822997879E-3"/>
                  <c:y val="6.1431627807534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481480187597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7345668229978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19753069167966E-2"/>
                  <c:y val="-3.071581390376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648148018759745E-2"/>
                  <c:y val="-6.1431627807534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6729199149E-3"/>
                  <c:y val="-1.842948834226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648148018759745E-2"/>
                  <c:y val="-3.071581390376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422839355219702E-2"/>
                  <c:y val="3.071581390376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5972222028139617E-2"/>
                  <c:y val="-6.1431627807534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8734566822997879E-3"/>
                  <c:y val="-3.071581390376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9753069167966E-2"/>
                  <c:y val="-3.071581390376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Лист6!$C$12:$M$12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Лист6!$C$14:$M$14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31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347272"/>
        <c:axId val="433334336"/>
        <c:axId val="0"/>
      </c:bar3DChart>
      <c:catAx>
        <c:axId val="433347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33334336"/>
        <c:crosses val="autoZero"/>
        <c:auto val="1"/>
        <c:lblAlgn val="ctr"/>
        <c:lblOffset val="100"/>
        <c:noMultiLvlLbl val="0"/>
      </c:catAx>
      <c:valAx>
        <c:axId val="433334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4.7237532234403459E-3"/>
              <c:y val="0.371864991663196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3347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653455084291185"/>
          <c:y val="0.91107965360301335"/>
          <c:w val="0.67638191762521338"/>
          <c:h val="5.5132951102842831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525C7-F2F3-480B-B2FA-CF6F38A8072D}" type="datetimeFigureOut">
              <a:rPr lang="uk-UA" smtClean="0"/>
              <a:t>04.04.2016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655BE-8774-440F-BBDC-7550891CB7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4387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D7C9E-CB68-4EBA-9447-70EE59C70B5A}" type="datetimeFigureOut">
              <a:rPr lang="uk-UA" smtClean="0"/>
              <a:pPr/>
              <a:t>04.04.2016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776E6-F4F7-4D07-8838-FA11451FBC6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5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776E6-F4F7-4D07-8838-FA11451FBC64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04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01E8F-1626-4AA1-A14D-4A55EA8C7D48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699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C43492-138D-4CDA-81F0-61CDD0250307}" type="slidenum">
              <a:rPr lang="uk-UA" smtClean="0"/>
              <a:pPr>
                <a:defRPr/>
              </a:pPr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08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01E8F-1626-4AA1-A14D-4A55EA8C7D48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5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01E8F-1626-4AA1-A14D-4A55EA8C7D48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682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776E6-F4F7-4D07-8838-FA11451FBC64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3874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776E6-F4F7-4D07-8838-FA11451FBC64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914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776E6-F4F7-4D07-8838-FA11451FBC64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37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776E6-F4F7-4D07-8838-FA11451FBC64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157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5480217"/>
            <a:ext cx="4495083" cy="13777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70001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0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8850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6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7"/>
            <a:ext cx="12192000" cy="68640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16570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746760" y="46418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E23968-035C-4A24-ABB1-19B410995447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7" name="Прямокутник 6"/>
          <p:cNvSpPr/>
          <p:nvPr userDrawn="1"/>
        </p:nvSpPr>
        <p:spPr>
          <a:xfrm>
            <a:off x="746760" y="6160770"/>
            <a:ext cx="3543300" cy="69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www.ucdc.gov.ua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6763"/>
            <a:ext cx="3845490" cy="13833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68858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0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452627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3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1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686879"/>
            <a:ext cx="10515600" cy="230219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063683"/>
            <a:ext cx="8346440" cy="111410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14475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6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79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32683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15074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32683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15074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E23968-035C-4A24-ABB1-19B410995447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7778D7-4318-4532-99DE-EB796006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32195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"/>
            <a:ext cx="12185231" cy="6860286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463041"/>
            <a:ext cx="10515600" cy="451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9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9EE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550" y="1735491"/>
            <a:ext cx="10153765" cy="161377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Enabling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Policy Environments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Effective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HIV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Responses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among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Gay and</a:t>
            </a:r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Bisexual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o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ther Men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who have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Sex with</a:t>
            </a:r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Men</a:t>
            </a:r>
            <a:endParaRPr lang="ru-RU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9550" y="3928056"/>
            <a:ext cx="9375819" cy="1058828"/>
          </a:xfrm>
        </p:spPr>
        <p:txBody>
          <a:bodyPr anchor="b"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Vitaliy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Karanda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Institution "Ukrainian Center for Socially Dangerous Disease Control of the MOH of Ukraine"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182" y="5565671"/>
            <a:ext cx="4172487" cy="118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276" y="193183"/>
            <a:ext cx="10851524" cy="9005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Ukraine</a:t>
            </a:r>
            <a:endParaRPr lang="uk-UA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276" y="1583140"/>
            <a:ext cx="10851524" cy="45262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Ukraine is a country in Eastern Europe,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bordered by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country’s.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an area of 603,628 km</a:t>
            </a:r>
            <a:r>
              <a:rPr lang="en-US" sz="2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making it the largest country entirely within Europe and the 46th largest country in the world.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population of about 44.5 million, Ukraine is the 32nd most populous country in the world.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Ukraine consists of 27 regions which are twenty-four oblasts (provinces) and one autonomous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republic,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Crimea. Additionally, the cities of Kiev, the capital, and Sevastopol, both have a special legal status.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4" y="95512"/>
            <a:ext cx="11139919" cy="9682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HIV/AIDS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Epidemics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Ukraine as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January 01, </a:t>
            </a:r>
            <a:r>
              <a:rPr lang="uk-UA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412125" y="1063784"/>
            <a:ext cx="10495701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Cumulative quantity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uk-UA" altLang="uk-UA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HIV-infected persons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– 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358 </a:t>
            </a:r>
          </a:p>
          <a:p>
            <a:pPr eaLnBrk="1" hangingPunct="1"/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with AIDS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– 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045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Died from AIDS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457</a:t>
            </a:r>
            <a:endParaRPr lang="ru-RU" alt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Прямоугольник 2"/>
          <p:cNvSpPr>
            <a:spLocks noChangeArrowheads="1"/>
          </p:cNvSpPr>
          <p:nvPr/>
        </p:nvSpPr>
        <p:spPr bwMode="auto">
          <a:xfrm>
            <a:off x="412125" y="2650696"/>
            <a:ext cx="652958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supervision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endParaRPr lang="uk-UA" alt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HIV-infected persons 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</a:p>
          <a:p>
            <a:pPr eaLnBrk="1" hangingPunct="1"/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604 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(297,2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thousand population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eaLnBrk="1" hangingPunct="1"/>
            <a:endParaRPr lang="uk-UA" alt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Patients with AIDS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– </a:t>
            </a:r>
          </a:p>
          <a:p>
            <a:pPr eaLnBrk="1" hangingPunct="1"/>
            <a:r>
              <a:rPr lang="uk-UA" altLang="uk-U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016</a:t>
            </a:r>
            <a:r>
              <a:rPr lang="uk-UA" alt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for one thousand population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en-US" alt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people living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HIV/AIDS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Spectrum 2015)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years old and older)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9899" y="1326721"/>
            <a:ext cx="5342101" cy="370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13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86" y="0"/>
            <a:ext cx="1073561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Epidemiological and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Programmatic Context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186" y="1325563"/>
            <a:ext cx="10735614" cy="483022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PLHIV: 232,793 or 0.78% of estimated adult prevalence (2015)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epidemic is concentrated among vulnerable groups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epidemic started in 1995 among PWID in southern and eastern regions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of key mode of transmission from injecting to heterosexual in 2008; currently 69.2% (het.)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29.6% (inj.)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of heterosexual cases are still linked to injecting drug use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role of MSM in HIV transmission, which is under-investigated and underreported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Considerable imbalance in access to treatment for key populations, particularly for PWID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740844"/>
              </p:ext>
            </p:extLst>
          </p:nvPr>
        </p:nvGraphicFramePr>
        <p:xfrm>
          <a:off x="746975" y="1564783"/>
          <a:ext cx="10560676" cy="4221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6975" y="116983"/>
            <a:ext cx="9894749" cy="144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uk-UA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Prevalence </a:t>
            </a:r>
            <a:r>
              <a:rPr lang="en-US" altLang="uk-UA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uk-UA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uk-UA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HIV </a:t>
            </a:r>
            <a:r>
              <a:rPr lang="en-US" altLang="uk-UA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among MARPs in Ukraine, IBBS data</a:t>
            </a:r>
            <a:endParaRPr lang="ru-RU" altLang="uk-UA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16721" y="3438659"/>
            <a:ext cx="965916" cy="7212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9453093" y="3675699"/>
            <a:ext cx="965916" cy="7212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835" y="0"/>
            <a:ext cx="11675165" cy="13255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Reported HIV Cases among Men who have Sex with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 in Ukraine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4313" y="1457740"/>
            <a:ext cx="3723861" cy="38166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supervision</a:t>
            </a:r>
            <a:r>
              <a:rPr lang="uk-UA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uk-UA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HIV-infected MSM</a:t>
            </a:r>
            <a:r>
              <a:rPr lang="uk-UA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altLang="uk-U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1,368 MSM  </a:t>
            </a: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1.1 % of all HIV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infected persons in Ukraine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MSM with AIDS</a:t>
            </a:r>
            <a:r>
              <a:rPr lang="uk-UA" altLang="uk-U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altLang="uk-UA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 </a:t>
            </a:r>
            <a:r>
              <a:rPr lang="en-US" altLang="uk-UA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MSM  </a:t>
            </a: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0.6 % of</a:t>
            </a:r>
            <a:r>
              <a:rPr lang="uk-UA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  <a:r>
              <a:rPr lang="en-US" altLang="uk-UA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uk-U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AIDS in Ukraine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31303" y="1285461"/>
          <a:ext cx="7354957" cy="413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283335" y="278230"/>
            <a:ext cx="11500834" cy="990531"/>
          </a:xfrm>
          <a:prstGeom prst="roundRect">
            <a:avLst>
              <a:gd name="adj" fmla="val 18384"/>
            </a:avLst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Algorithm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Results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HIV </a:t>
            </a:r>
          </a:p>
          <a:p>
            <a:pPr>
              <a:spcBef>
                <a:spcPct val="0"/>
              </a:spcBef>
            </a:pP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Testing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AIDS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</a:t>
            </a:r>
            <a:endParaRPr lang="ru-RU" altLang="ru-RU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92428" y="1268761"/>
            <a:ext cx="11062952" cy="5075963"/>
            <a:chOff x="721217" y="1143067"/>
            <a:chExt cx="11062952" cy="569730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21217" y="1430773"/>
              <a:ext cx="11062952" cy="4581990"/>
              <a:chOff x="1935310" y="1430773"/>
              <a:chExt cx="8633856" cy="4581990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1935310" y="4932643"/>
                <a:ext cx="158417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NGO 2</a:t>
                </a:r>
                <a:endParaRPr lang="ru-RU" b="1" dirty="0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1935310" y="1952836"/>
                <a:ext cx="158417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NGO 1</a:t>
                </a:r>
                <a:endParaRPr lang="ru-RU" b="1" dirty="0"/>
              </a:p>
            </p:txBody>
          </p:sp>
          <p:sp>
            <p:nvSpPr>
              <p:cNvPr id="10" name="Стрелка вправо 9"/>
              <p:cNvSpPr/>
              <p:nvPr/>
            </p:nvSpPr>
            <p:spPr>
              <a:xfrm>
                <a:off x="4079776" y="2246536"/>
                <a:ext cx="3449482" cy="576064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Referral</a:t>
                </a:r>
                <a:endParaRPr lang="ru-RU" b="1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251" y="1430773"/>
                <a:ext cx="748883" cy="936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807" y="4348768"/>
                <a:ext cx="748883" cy="936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Стрелка вправо 13"/>
              <p:cNvSpPr/>
              <p:nvPr/>
            </p:nvSpPr>
            <p:spPr>
              <a:xfrm>
                <a:off x="4079777" y="5160896"/>
                <a:ext cx="3467237" cy="576064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Referral</a:t>
                </a:r>
                <a:endParaRPr lang="ru-RU" b="1" dirty="0"/>
              </a:p>
            </p:txBody>
          </p: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0319" y="3451665"/>
                <a:ext cx="1452184" cy="10347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7680176" y="2015877"/>
                <a:ext cx="158417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AIDS </a:t>
                </a:r>
                <a:r>
                  <a:rPr lang="en-US" b="1" dirty="0" smtClean="0"/>
                  <a:t>Center </a:t>
                </a:r>
                <a:r>
                  <a:rPr lang="en-US" b="1" dirty="0"/>
                  <a:t>1</a:t>
                </a:r>
                <a:endParaRPr lang="ru-RU" b="1" dirty="0"/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7699911" y="4908868"/>
                <a:ext cx="1584176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AIDS </a:t>
                </a:r>
                <a:r>
                  <a:rPr lang="en-US" b="1" dirty="0" smtClean="0"/>
                  <a:t>Center </a:t>
                </a:r>
                <a:r>
                  <a:rPr lang="en-US" b="1" dirty="0"/>
                  <a:t>2</a:t>
                </a:r>
                <a:endParaRPr lang="ru-RU" b="1" dirty="0"/>
              </a:p>
            </p:txBody>
          </p: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48096" y="3537808"/>
                <a:ext cx="1721070" cy="8054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Стрелка углом 14"/>
              <p:cNvSpPr/>
              <p:nvPr/>
            </p:nvSpPr>
            <p:spPr>
              <a:xfrm rot="16200000" flipV="1">
                <a:off x="3423545" y="2851558"/>
                <a:ext cx="1014611" cy="956694"/>
              </a:xfrm>
              <a:prstGeom prst="bentArrow">
                <a:avLst>
                  <a:gd name="adj1" fmla="val 13207"/>
                  <a:gd name="adj2" fmla="val 12953"/>
                  <a:gd name="adj3" fmla="val 25000"/>
                  <a:gd name="adj4" fmla="val 3997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</a:rPr>
                  <a:t>HIV+</a:t>
                </a:r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Стрелка углом 20"/>
              <p:cNvSpPr/>
              <p:nvPr/>
            </p:nvSpPr>
            <p:spPr>
              <a:xfrm rot="16200000" flipH="1" flipV="1">
                <a:off x="3377635" y="4135453"/>
                <a:ext cx="1086682" cy="956694"/>
              </a:xfrm>
              <a:prstGeom prst="bentArrow">
                <a:avLst>
                  <a:gd name="adj1" fmla="val 12279"/>
                  <a:gd name="adj2" fmla="val 12953"/>
                  <a:gd name="adj3" fmla="val 25000"/>
                  <a:gd name="adj4" fmla="val 3997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585787" y="4221354"/>
                <a:ext cx="6703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</a:rPr>
                  <a:t>HIV+</a:t>
                </a:r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Стрелка углом 22"/>
              <p:cNvSpPr/>
              <p:nvPr/>
            </p:nvSpPr>
            <p:spPr>
              <a:xfrm rot="10800000" flipH="1">
                <a:off x="7942083" y="3095996"/>
                <a:ext cx="875429" cy="741215"/>
              </a:xfrm>
              <a:prstGeom prst="bentArrow">
                <a:avLst>
                  <a:gd name="adj1" fmla="val 13206"/>
                  <a:gd name="adj2" fmla="val 12953"/>
                  <a:gd name="adj3" fmla="val 25000"/>
                  <a:gd name="adj4" fmla="val 3997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Стрелка углом 23"/>
              <p:cNvSpPr/>
              <p:nvPr/>
            </p:nvSpPr>
            <p:spPr>
              <a:xfrm rot="10800000" flipH="1" flipV="1">
                <a:off x="7972668" y="4070459"/>
                <a:ext cx="875429" cy="838409"/>
              </a:xfrm>
              <a:prstGeom prst="bentArrow">
                <a:avLst>
                  <a:gd name="adj1" fmla="val 11089"/>
                  <a:gd name="adj2" fmla="val 10835"/>
                  <a:gd name="adj3" fmla="val 22882"/>
                  <a:gd name="adj4" fmla="val 3997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7200" y="2837021"/>
                <a:ext cx="614105" cy="70858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5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3832" y="4448559"/>
                <a:ext cx="614105" cy="70858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Блок-схема: данные 18"/>
              <p:cNvSpPr/>
              <p:nvPr/>
            </p:nvSpPr>
            <p:spPr>
              <a:xfrm>
                <a:off x="6106853" y="3510944"/>
                <a:ext cx="1440160" cy="837824"/>
              </a:xfrm>
              <a:prstGeom prst="flowChartInputOutpu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SYREX </a:t>
                </a:r>
                <a:r>
                  <a:rPr lang="en-US" sz="14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HMIS </a:t>
                </a:r>
                <a:r>
                  <a:rPr lang="en-US" sz="11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Database</a:t>
                </a:r>
                <a:endParaRPr lang="ru-RU" sz="11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flipV="1">
                <a:off x="3467287" y="3925238"/>
                <a:ext cx="2723403" cy="39204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>
                <a:stCxn id="1029" idx="3"/>
              </p:cNvCxnSpPr>
              <p:nvPr/>
            </p:nvCxnSpPr>
            <p:spPr>
              <a:xfrm>
                <a:off x="5191304" y="3191313"/>
                <a:ext cx="1074348" cy="645899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 flipV="1">
                <a:off x="5212727" y="3964442"/>
                <a:ext cx="977963" cy="852378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 flipH="1">
                <a:off x="6970949" y="2837021"/>
                <a:ext cx="709228" cy="614645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/>
              <p:cNvCxnSpPr>
                <a:stCxn id="1028" idx="1"/>
                <a:endCxn id="19" idx="5"/>
              </p:cNvCxnSpPr>
              <p:nvPr/>
            </p:nvCxnSpPr>
            <p:spPr>
              <a:xfrm flipH="1" flipV="1">
                <a:off x="7402998" y="3929857"/>
                <a:ext cx="1445099" cy="10665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 стрелкой 51"/>
              <p:cNvCxnSpPr/>
              <p:nvPr/>
            </p:nvCxnSpPr>
            <p:spPr>
              <a:xfrm flipH="1" flipV="1">
                <a:off x="6970949" y="4368186"/>
                <a:ext cx="709228" cy="792710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Стрелка углом 31"/>
            <p:cNvSpPr/>
            <p:nvPr/>
          </p:nvSpPr>
          <p:spPr>
            <a:xfrm rot="16200000" flipV="1">
              <a:off x="6626847" y="616291"/>
              <a:ext cx="1014611" cy="2068163"/>
            </a:xfrm>
            <a:prstGeom prst="bentArrow">
              <a:avLst>
                <a:gd name="adj1" fmla="val 13207"/>
                <a:gd name="adj2" fmla="val 12953"/>
                <a:gd name="adj3" fmla="val 25000"/>
                <a:gd name="adj4" fmla="val 39973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Lost to follow up 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~ 23 %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  <p:sp>
          <p:nvSpPr>
            <p:cNvPr id="33" name="Стрелка углом 32"/>
            <p:cNvSpPr/>
            <p:nvPr/>
          </p:nvSpPr>
          <p:spPr>
            <a:xfrm rot="5400000">
              <a:off x="6626846" y="5298982"/>
              <a:ext cx="1014611" cy="2068163"/>
            </a:xfrm>
            <a:prstGeom prst="bentArrow">
              <a:avLst>
                <a:gd name="adj1" fmla="val 13207"/>
                <a:gd name="adj2" fmla="val 12953"/>
                <a:gd name="adj3" fmla="val 25000"/>
                <a:gd name="adj4" fmla="val 39973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Lost to follow up 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~ 23 %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1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283335" y="278230"/>
            <a:ext cx="11500834" cy="990531"/>
          </a:xfrm>
          <a:prstGeom prst="roundRect">
            <a:avLst>
              <a:gd name="adj" fmla="val 18384"/>
            </a:avLst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“Best Practices” on Referral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Results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HIV </a:t>
            </a:r>
          </a:p>
          <a:p>
            <a:pPr>
              <a:spcBef>
                <a:spcPct val="0"/>
              </a:spcBef>
            </a:pP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Testing</a:t>
            </a:r>
            <a:endParaRPr lang="ru-RU" altLang="ru-RU" sz="2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669" y="1268761"/>
            <a:ext cx="7083380" cy="4248953"/>
          </a:xfrm>
          <a:prstGeom prst="rect">
            <a:avLst/>
          </a:prstGeom>
        </p:spPr>
      </p:pic>
      <p:sp>
        <p:nvSpPr>
          <p:cNvPr id="29" name="Shape 156"/>
          <p:cNvSpPr/>
          <p:nvPr/>
        </p:nvSpPr>
        <p:spPr>
          <a:xfrm>
            <a:off x="7366715" y="1268761"/>
            <a:ext cx="4561425" cy="4246483"/>
          </a:xfrm>
          <a:prstGeom prst="rect">
            <a:avLst/>
          </a:prstGeom>
          <a:solidFill>
            <a:schemeClr val="lt1">
              <a:alpha val="49803"/>
            </a:schemeClr>
          </a:solidFill>
          <a:ln w="19050" cap="flat" cmpd="sng">
            <a:solidFill>
              <a:schemeClr val="accent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8950" tIns="62175" rIns="48950" bIns="62175" anchor="ctr" anchorCtr="0">
            <a:noAutofit/>
          </a:bodyPr>
          <a:lstStyle/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chemeClr val="dk1"/>
                </a:solidFill>
              </a:rPr>
              <a:t>Social advertising and the launch of the site: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http://gettest.com.ua/ua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chemeClr val="dk1"/>
                </a:solidFill>
              </a:rPr>
              <a:t>Register for HIV testing on the site and choose the most comfortable test </a:t>
            </a:r>
            <a:r>
              <a:rPr lang="en-US" sz="1600" dirty="0" smtClean="0">
                <a:solidFill>
                  <a:schemeClr val="dk1"/>
                </a:solidFill>
              </a:rPr>
              <a:t>points</a:t>
            </a:r>
          </a:p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chemeClr val="dk1"/>
                </a:solidFill>
              </a:rPr>
              <a:t>Communication with social worker. Motivational counseling</a:t>
            </a:r>
            <a:r>
              <a:rPr lang="en-US" sz="1600" dirty="0" smtClean="0">
                <a:solidFill>
                  <a:schemeClr val="dk1"/>
                </a:solidFill>
              </a:rPr>
              <a:t>.</a:t>
            </a:r>
          </a:p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 smtClean="0">
                <a:solidFill>
                  <a:schemeClr val="dk1"/>
                </a:solidFill>
              </a:rPr>
              <a:t>HIV </a:t>
            </a:r>
            <a:r>
              <a:rPr lang="en-US" sz="1600" dirty="0">
                <a:solidFill>
                  <a:schemeClr val="dk1"/>
                </a:solidFill>
              </a:rPr>
              <a:t>counseling and testing (health care worker</a:t>
            </a:r>
            <a:r>
              <a:rPr lang="en-US" sz="1600" dirty="0" smtClean="0">
                <a:solidFill>
                  <a:schemeClr val="dk1"/>
                </a:solidFill>
              </a:rPr>
              <a:t>).</a:t>
            </a:r>
          </a:p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chemeClr val="dk1"/>
                </a:solidFill>
              </a:rPr>
              <a:t>Post-test counseling, condoms, lubricants</a:t>
            </a:r>
            <a:r>
              <a:rPr lang="en-US" sz="1600" dirty="0" smtClean="0">
                <a:solidFill>
                  <a:schemeClr val="dk1"/>
                </a:solidFill>
              </a:rPr>
              <a:t>.</a:t>
            </a:r>
          </a:p>
          <a:p>
            <a:pPr marL="457348" lvl="0" indent="-343048">
              <a:spcAft>
                <a:spcPts val="12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dirty="0">
                <a:solidFill>
                  <a:schemeClr val="dk1"/>
                </a:solidFill>
              </a:rPr>
              <a:t>Social support in health care facility (AIDS Center</a:t>
            </a:r>
            <a:r>
              <a:rPr lang="en-US" sz="1600" dirty="0" smtClean="0">
                <a:solidFill>
                  <a:schemeClr val="dk1"/>
                </a:solidFill>
              </a:rPr>
              <a:t>).</a:t>
            </a: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669" y="6182609"/>
            <a:ext cx="11786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The five-year USAID RESPOND </a:t>
            </a:r>
            <a:r>
              <a:rPr lang="en-US" i="1" dirty="0" smtClean="0"/>
              <a:t>Project, funded </a:t>
            </a:r>
            <a:r>
              <a:rPr lang="en-US" i="1" dirty="0"/>
              <a:t>under the U.S. President’s Emergency Plan for AIDS Relief (PEPFAR) the project is being implemented by international NGO Pact in partnership with FHI </a:t>
            </a:r>
            <a:r>
              <a:rPr lang="en-US" i="1" dirty="0" smtClean="0"/>
              <a:t>360.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4801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attention</a:t>
            </a:r>
            <a:r>
              <a:rPr lang="uk-UA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1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587</Words>
  <Application>Microsoft Office PowerPoint</Application>
  <PresentationFormat>Widescreen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Тема Office</vt:lpstr>
      <vt:lpstr>Enabling Policy Environments for more Effective HIV Responses among Gay and Bisexual and other Men who have Sex with Men</vt:lpstr>
      <vt:lpstr>Ukraine</vt:lpstr>
      <vt:lpstr> HIV/AIDS Epidemics in Ukraine as of January 01, 2016 </vt:lpstr>
      <vt:lpstr>Epidemiological and Programmatic Context</vt:lpstr>
      <vt:lpstr>Prevalence  HIV among MARPs in Ukraine, IBBS data</vt:lpstr>
      <vt:lpstr>Reported HIV Cases among Men who have Sex with Men in Ukraine</vt:lpstr>
      <vt:lpstr>PowerPoint Presentation</vt:lpstr>
      <vt:lpstr>PowerPoint Presentation</vt:lpstr>
      <vt:lpstr>Thank you for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ok</dc:creator>
  <cp:lastModifiedBy>Mohan Sundararaj</cp:lastModifiedBy>
  <cp:revision>91</cp:revision>
  <cp:lastPrinted>2016-04-03T18:39:38Z</cp:lastPrinted>
  <dcterms:created xsi:type="dcterms:W3CDTF">2014-10-28T18:38:25Z</dcterms:created>
  <dcterms:modified xsi:type="dcterms:W3CDTF">2016-04-05T00:55:57Z</dcterms:modified>
</cp:coreProperties>
</file>