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540" r:id="rId3"/>
    <p:sldId id="541" r:id="rId4"/>
    <p:sldId id="534" r:id="rId5"/>
    <p:sldId id="522" r:id="rId6"/>
    <p:sldId id="535" r:id="rId7"/>
    <p:sldId id="570" r:id="rId8"/>
    <p:sldId id="615" r:id="rId9"/>
    <p:sldId id="544" r:id="rId10"/>
    <p:sldId id="580" r:id="rId11"/>
    <p:sldId id="601" r:id="rId12"/>
    <p:sldId id="602" r:id="rId13"/>
    <p:sldId id="549" r:id="rId14"/>
    <p:sldId id="550" r:id="rId15"/>
    <p:sldId id="595" r:id="rId16"/>
    <p:sldId id="514" r:id="rId17"/>
    <p:sldId id="582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6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59" autoAdjust="0"/>
    <p:restoredTop sz="94660"/>
  </p:normalViewPr>
  <p:slideViewPr>
    <p:cSldViewPr>
      <p:cViewPr varScale="1">
        <p:scale>
          <a:sx n="90" d="100"/>
          <a:sy n="90" d="100"/>
        </p:scale>
        <p:origin x="1603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0141076115486E-2"/>
          <c:y val="1.8204180514962899E-2"/>
          <c:w val="0.71534886264217001"/>
          <c:h val="0.85705479702365195"/>
        </c:manualLayout>
      </c:layout>
      <c:lineChart>
        <c:grouping val="standard"/>
        <c:varyColors val="0"/>
        <c:ser>
          <c:idx val="0"/>
          <c:order val="0"/>
          <c:tx>
            <c:strRef>
              <c:f>'Incidence figure'!$A$2</c:f>
              <c:strCache>
                <c:ptCount val="1"/>
                <c:pt idx="0">
                  <c:v>Argentina</c:v>
                </c:pt>
              </c:strCache>
            </c:strRef>
          </c:tx>
          <c:spPr>
            <a:ln w="38100">
              <a:prstDash val="sysDash"/>
            </a:ln>
          </c:spPr>
          <c:cat>
            <c:numRef>
              <c:f>'Incidence figure'!$B$1:$T$1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'Incidence figure'!$B$2:$T$2</c:f>
              <c:numCache>
                <c:formatCode>General</c:formatCode>
                <c:ptCount val="19"/>
                <c:pt idx="8" formatCode="0.00">
                  <c:v>3.9</c:v>
                </c:pt>
                <c:pt idx="9" formatCode="0.00">
                  <c:v>3.9</c:v>
                </c:pt>
                <c:pt idx="11" formatCode="0.00">
                  <c:v>6.3599999999999977</c:v>
                </c:pt>
                <c:pt idx="12" formatCode="0.00">
                  <c:v>6.3599999999999977</c:v>
                </c:pt>
                <c:pt idx="13" formatCode="0.00">
                  <c:v>6.3599999999999977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C8-4273-A1F9-70D35D32EF9F}"/>
            </c:ext>
          </c:extLst>
        </c:ser>
        <c:ser>
          <c:idx val="1"/>
          <c:order val="1"/>
          <c:tx>
            <c:strRef>
              <c:f>'Incidence figure'!$A$3</c:f>
              <c:strCache>
                <c:ptCount val="1"/>
                <c:pt idx="0">
                  <c:v>Australia</c:v>
                </c:pt>
              </c:strCache>
            </c:strRef>
          </c:tx>
          <c:spPr>
            <a:ln w="38100"/>
          </c:spPr>
          <c:cat>
            <c:numRef>
              <c:f>'Incidence figure'!$B$1:$T$1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'Incidence figure'!$B$3:$T$3</c:f>
              <c:numCache>
                <c:formatCode>General</c:formatCode>
                <c:ptCount val="19"/>
                <c:pt idx="6" formatCode="0.00">
                  <c:v>0.78</c:v>
                </c:pt>
                <c:pt idx="12" formatCode="0.00">
                  <c:v>0.78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C8-4273-A1F9-70D35D32EF9F}"/>
            </c:ext>
          </c:extLst>
        </c:ser>
        <c:ser>
          <c:idx val="7"/>
          <c:order val="2"/>
          <c:tx>
            <c:strRef>
              <c:f>'Incidence figure'!$A$4</c:f>
              <c:strCache>
                <c:ptCount val="1"/>
                <c:pt idx="0">
                  <c:v>Australia (Sydney)</c:v>
                </c:pt>
              </c:strCache>
            </c:strRef>
          </c:tx>
          <c:dPt>
            <c:idx val="11"/>
            <c:marker>
              <c:spPr>
                <a:solidFill>
                  <a:schemeClr val="accent1">
                    <a:lumMod val="50000"/>
                  </a:schemeClr>
                </a:solidFill>
              </c:spPr>
            </c:marker>
            <c:bubble3D val="0"/>
            <c:spPr>
              <a:ln w="38100"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CC8-4273-A1F9-70D35D32EF9F}"/>
              </c:ext>
            </c:extLst>
          </c:dPt>
          <c:cat>
            <c:numRef>
              <c:f>'Incidence figure'!$B$1:$T$1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'Incidence figure'!$B$4:$T$4</c:f>
              <c:numCache>
                <c:formatCode>General</c:formatCode>
                <c:ptCount val="19"/>
                <c:pt idx="7" formatCode="0.00">
                  <c:v>1.67</c:v>
                </c:pt>
                <c:pt idx="8" formatCode="0.00">
                  <c:v>0.7</c:v>
                </c:pt>
                <c:pt idx="9" formatCode="0.00">
                  <c:v>1.1000000000000001</c:v>
                </c:pt>
                <c:pt idx="10" formatCode="0.00">
                  <c:v>0.9</c:v>
                </c:pt>
                <c:pt idx="11" formatCode="0.00">
                  <c:v>0.39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CC8-4273-A1F9-70D35D32EF9F}"/>
            </c:ext>
          </c:extLst>
        </c:ser>
        <c:ser>
          <c:idx val="2"/>
          <c:order val="3"/>
          <c:tx>
            <c:strRef>
              <c:f>'Incidence figure'!$A$5</c:f>
              <c:strCache>
                <c:ptCount val="1"/>
                <c:pt idx="0">
                  <c:v>Brazil</c:v>
                </c:pt>
              </c:strCache>
            </c:strRef>
          </c:tx>
          <c:spPr>
            <a:ln>
              <a:prstDash val="sysDash"/>
            </a:ln>
          </c:spPr>
          <c:marker>
            <c:spPr>
              <a:ln>
                <a:solidFill>
                  <a:schemeClr val="accent3">
                    <a:shade val="58000"/>
                    <a:shade val="95000"/>
                    <a:satMod val="105000"/>
                  </a:schemeClr>
                </a:solidFill>
                <a:prstDash val="sysDash"/>
              </a:ln>
            </c:spPr>
          </c:marker>
          <c:cat>
            <c:numRef>
              <c:f>'Incidence figure'!$B$1:$T$1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'Incidence figure'!$B$5:$T$5</c:f>
              <c:numCache>
                <c:formatCode>General</c:formatCode>
                <c:ptCount val="19"/>
                <c:pt idx="11" formatCode="0.00">
                  <c:v>6.29</c:v>
                </c:pt>
                <c:pt idx="12" formatCode="0.00">
                  <c:v>6.29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CC8-4273-A1F9-70D35D32EF9F}"/>
            </c:ext>
          </c:extLst>
        </c:ser>
        <c:ser>
          <c:idx val="18"/>
          <c:order val="4"/>
          <c:tx>
            <c:strRef>
              <c:f>'Incidence figure'!$A$6</c:f>
              <c:strCache>
                <c:ptCount val="1"/>
                <c:pt idx="0">
                  <c:v>Canada</c:v>
                </c:pt>
              </c:strCache>
            </c:strRef>
          </c:tx>
          <c:spPr>
            <a:ln w="38100"/>
          </c:spPr>
          <c:cat>
            <c:numRef>
              <c:f>'Incidence figure'!$B$1:$T$1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'Incidence figure'!$B$6:$T$6</c:f>
              <c:numCache>
                <c:formatCode>0.00</c:formatCode>
                <c:ptCount val="19"/>
                <c:pt idx="1">
                  <c:v>0.62</c:v>
                </c:pt>
                <c:pt idx="8">
                  <c:v>0.62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CC8-4273-A1F9-70D35D32EF9F}"/>
            </c:ext>
          </c:extLst>
        </c:ser>
        <c:ser>
          <c:idx val="24"/>
          <c:order val="5"/>
          <c:tx>
            <c:strRef>
              <c:f>'Incidence figure'!$A$7</c:f>
              <c:strCache>
                <c:ptCount val="1"/>
                <c:pt idx="0">
                  <c:v>China</c:v>
                </c:pt>
              </c:strCache>
            </c:strRef>
          </c:tx>
          <c:spPr>
            <a:ln>
              <a:solidFill>
                <a:schemeClr val="accent1"/>
              </a:solidFill>
              <a:prstDash val="sysDot"/>
            </a:ln>
          </c:spPr>
          <c:marker>
            <c:symbol val="triangle"/>
            <c:size val="10"/>
            <c:spPr>
              <a:solidFill>
                <a:schemeClr val="accent1">
                  <a:lumMod val="75000"/>
                </a:schemeClr>
              </a:solidFill>
            </c:spPr>
          </c:marker>
          <c:cat>
            <c:numRef>
              <c:f>'Incidence figure'!$B$1:$T$1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'Incidence figure'!$B$7:$T$7</c:f>
              <c:numCache>
                <c:formatCode>General</c:formatCode>
                <c:ptCount val="19"/>
                <c:pt idx="10" formatCode="0.00">
                  <c:v>2.9</c:v>
                </c:pt>
                <c:pt idx="11" formatCode="0.00">
                  <c:v>3.6</c:v>
                </c:pt>
                <c:pt idx="12">
                  <c:v>5.1199999999999974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CC8-4273-A1F9-70D35D32EF9F}"/>
            </c:ext>
          </c:extLst>
        </c:ser>
        <c:ser>
          <c:idx val="19"/>
          <c:order val="6"/>
          <c:tx>
            <c:strRef>
              <c:f>'Incidence figure'!$A$8</c:f>
              <c:strCache>
                <c:ptCount val="1"/>
                <c:pt idx="0">
                  <c:v>China (Shenyang, Liaoning)</c:v>
                </c:pt>
              </c:strCache>
            </c:strRef>
          </c:tx>
          <c:spPr>
            <a:ln w="38100"/>
          </c:spPr>
          <c:cat>
            <c:numRef>
              <c:f>'Incidence figure'!$B$1:$T$1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'Incidence figure'!$B$8:$T$8</c:f>
              <c:numCache>
                <c:formatCode>General</c:formatCode>
                <c:ptCount val="19"/>
                <c:pt idx="12" formatCode="0.00">
                  <c:v>4.7</c:v>
                </c:pt>
                <c:pt idx="13" formatCode="0.00">
                  <c:v>6.1</c:v>
                </c:pt>
                <c:pt idx="14" formatCode="0.00">
                  <c:v>10.199999999999999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CC8-4273-A1F9-70D35D32EF9F}"/>
            </c:ext>
          </c:extLst>
        </c:ser>
        <c:ser>
          <c:idx val="8"/>
          <c:order val="7"/>
          <c:tx>
            <c:strRef>
              <c:f>'Incidence figure'!$A$9</c:f>
              <c:strCache>
                <c:ptCount val="1"/>
                <c:pt idx="0">
                  <c:v>China (Jiangsu)</c:v>
                </c:pt>
              </c:strCache>
            </c:strRef>
          </c:tx>
          <c:spPr>
            <a:ln w="31750"/>
          </c:spPr>
          <c:cat>
            <c:numRef>
              <c:f>'Incidence figure'!$B$1:$T$1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'Incidence figure'!$B$9:$T$9</c:f>
              <c:numCache>
                <c:formatCode>General</c:formatCode>
                <c:ptCount val="19"/>
                <c:pt idx="13" formatCode="0.00">
                  <c:v>6.67</c:v>
                </c:pt>
                <c:pt idx="15" formatCode="0.00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CC8-4273-A1F9-70D35D32EF9F}"/>
            </c:ext>
          </c:extLst>
        </c:ser>
        <c:ser>
          <c:idx val="15"/>
          <c:order val="8"/>
          <c:tx>
            <c:strRef>
              <c:f>'Incidence figure'!$A$10</c:f>
              <c:strCache>
                <c:ptCount val="1"/>
                <c:pt idx="0">
                  <c:v>China (Yunnan)</c:v>
                </c:pt>
              </c:strCache>
            </c:strRef>
          </c:tx>
          <c:spPr>
            <a:ln>
              <a:prstDash val="sysDash"/>
            </a:ln>
          </c:spPr>
          <c:cat>
            <c:numRef>
              <c:f>'Incidence figure'!$B$1:$T$1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'Incidence figure'!$B$10:$T$10</c:f>
              <c:numCache>
                <c:formatCode>General</c:formatCode>
                <c:ptCount val="19"/>
                <c:pt idx="13" formatCode="0.00">
                  <c:v>3.5</c:v>
                </c:pt>
                <c:pt idx="14" formatCode="0.00">
                  <c:v>3.5</c:v>
                </c:pt>
                <c:pt idx="15" formatCode="0.00">
                  <c:v>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CC8-4273-A1F9-70D35D32EF9F}"/>
            </c:ext>
          </c:extLst>
        </c:ser>
        <c:ser>
          <c:idx val="9"/>
          <c:order val="9"/>
          <c:tx>
            <c:strRef>
              <c:f>'Incidence figure'!$A$11</c:f>
              <c:strCache>
                <c:ptCount val="1"/>
                <c:pt idx="0">
                  <c:v>El Salvador</c:v>
                </c:pt>
              </c:strCache>
            </c:strRef>
          </c:tx>
          <c:cat>
            <c:numRef>
              <c:f>'Incidence figure'!$B$1:$T$1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'Incidence figure'!$B$11:$T$11</c:f>
              <c:numCache>
                <c:formatCode>General</c:formatCode>
                <c:ptCount val="19"/>
                <c:pt idx="6" formatCode="0.00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CC8-4273-A1F9-70D35D32EF9F}"/>
            </c:ext>
          </c:extLst>
        </c:ser>
        <c:ser>
          <c:idx val="10"/>
          <c:order val="10"/>
          <c:tx>
            <c:strRef>
              <c:f>'Incidence figure'!$A$12</c:f>
              <c:strCache>
                <c:ptCount val="1"/>
                <c:pt idx="0">
                  <c:v>France </c:v>
                </c:pt>
              </c:strCache>
            </c:strRef>
          </c:tx>
          <c:spPr>
            <a:ln w="38100">
              <a:solidFill>
                <a:schemeClr val="accent3">
                  <a:lumMod val="50000"/>
                </a:schemeClr>
              </a:solidFill>
            </a:ln>
          </c:spPr>
          <c:marker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cat>
            <c:numRef>
              <c:f>'Incidence figure'!$B$1:$T$1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'Incidence figure'!$B$12:$T$12</c:f>
              <c:numCache>
                <c:formatCode>General</c:formatCode>
                <c:ptCount val="19"/>
                <c:pt idx="8" formatCode="0.00">
                  <c:v>1.01</c:v>
                </c:pt>
                <c:pt idx="9" formatCode="0.00">
                  <c:v>1.01</c:v>
                </c:pt>
                <c:pt idx="10" formatCode="0.00">
                  <c:v>1.01</c:v>
                </c:pt>
                <c:pt idx="11" formatCode="0.00">
                  <c:v>1.01</c:v>
                </c:pt>
                <c:pt idx="12" formatCode="0.00">
                  <c:v>1.01</c:v>
                </c:pt>
                <c:pt idx="13" formatCode="0.00">
                  <c:v>1.01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CC8-4273-A1F9-70D35D32EF9F}"/>
            </c:ext>
          </c:extLst>
        </c:ser>
        <c:ser>
          <c:idx val="21"/>
          <c:order val="11"/>
          <c:tx>
            <c:strRef>
              <c:f>'Incidence figure'!$A$13</c:f>
              <c:strCache>
                <c:ptCount val="1"/>
                <c:pt idx="0">
                  <c:v>Guatemala</c:v>
                </c:pt>
              </c:strCache>
            </c:strRef>
          </c:tx>
          <c:spPr>
            <a:ln w="38100">
              <a:solidFill>
                <a:schemeClr val="accent4">
                  <a:lumMod val="50000"/>
                </a:schemeClr>
              </a:solidFill>
            </a:ln>
          </c:spPr>
          <c:marker>
            <c:symbol val="triangle"/>
            <c:size val="11"/>
            <c:spPr>
              <a:solidFill>
                <a:schemeClr val="accent4">
                  <a:lumMod val="50000"/>
                </a:schemeClr>
              </a:solidFill>
            </c:spPr>
          </c:marker>
          <c:cat>
            <c:numRef>
              <c:f>'Incidence figure'!$B$1:$T$1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'Incidence figure'!$B$13:$T$13</c:f>
              <c:numCache>
                <c:formatCode>General</c:formatCode>
                <c:ptCount val="19"/>
                <c:pt idx="6" formatCode="0.00">
                  <c:v>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8CC8-4273-A1F9-70D35D32EF9F}"/>
            </c:ext>
          </c:extLst>
        </c:ser>
        <c:ser>
          <c:idx val="25"/>
          <c:order val="12"/>
          <c:tx>
            <c:strRef>
              <c:f>'Incidence figure'!$A$14</c:f>
              <c:strCache>
                <c:ptCount val="1"/>
                <c:pt idx="0">
                  <c:v>Honduras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  <a:prstDash val="sysDot"/>
            </a:ln>
          </c:spPr>
          <c:cat>
            <c:numRef>
              <c:f>'Incidence figure'!$B$1:$T$1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'Incidence figure'!$B$14:$T$14</c:f>
              <c:numCache>
                <c:formatCode>General</c:formatCode>
                <c:ptCount val="19"/>
                <c:pt idx="6" formatCode="0.00">
                  <c:v>4.9000000000000004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8CC8-4273-A1F9-70D35D32EF9F}"/>
            </c:ext>
          </c:extLst>
        </c:ser>
        <c:ser>
          <c:idx val="16"/>
          <c:order val="13"/>
          <c:tx>
            <c:strRef>
              <c:f>'Incidence figure'!$A$15</c:f>
              <c:strCache>
                <c:ptCount val="1"/>
                <c:pt idx="0">
                  <c:v>Japan</c:v>
                </c:pt>
              </c:strCache>
            </c:strRef>
          </c:tx>
          <c:spPr>
            <a:ln w="38100"/>
          </c:spPr>
          <c:cat>
            <c:numRef>
              <c:f>'Incidence figure'!$B$1:$T$1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'Incidence figure'!$B$15:$T$15</c:f>
              <c:numCache>
                <c:formatCode>General</c:formatCode>
                <c:ptCount val="19"/>
                <c:pt idx="13" formatCode="0.00">
                  <c:v>1</c:v>
                </c:pt>
                <c:pt idx="14" formatCode="0.00">
                  <c:v>1</c:v>
                </c:pt>
                <c:pt idx="15" formatCode="0.00">
                  <c:v>1</c:v>
                </c:pt>
                <c:pt idx="16" formatCode="0.0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8CC8-4273-A1F9-70D35D32EF9F}"/>
            </c:ext>
          </c:extLst>
        </c:ser>
        <c:ser>
          <c:idx val="17"/>
          <c:order val="14"/>
          <c:tx>
            <c:strRef>
              <c:f>'Incidence figure'!$A$16</c:f>
              <c:strCache>
                <c:ptCount val="1"/>
                <c:pt idx="0">
                  <c:v>Kenya</c:v>
                </c:pt>
              </c:strCache>
            </c:strRef>
          </c:tx>
          <c:spPr>
            <a:ln w="38100"/>
          </c:spPr>
          <c:cat>
            <c:numRef>
              <c:f>'Incidence figure'!$B$1:$T$1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'Incidence figure'!$B$16:$T$16</c:f>
              <c:numCache>
                <c:formatCode>General</c:formatCode>
                <c:ptCount val="19"/>
                <c:pt idx="10" formatCode="0.00">
                  <c:v>8.6</c:v>
                </c:pt>
                <c:pt idx="11" formatCode="0.00">
                  <c:v>8.6</c:v>
                </c:pt>
                <c:pt idx="12" formatCode="0.00">
                  <c:v>8.6</c:v>
                </c:pt>
                <c:pt idx="13" formatCode="0.00">
                  <c:v>8.6</c:v>
                </c:pt>
                <c:pt idx="14" formatCode="0.00">
                  <c:v>8.6</c:v>
                </c:pt>
                <c:pt idx="15" formatCode="0.00">
                  <c:v>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8CC8-4273-A1F9-70D35D32EF9F}"/>
            </c:ext>
          </c:extLst>
        </c:ser>
        <c:ser>
          <c:idx val="11"/>
          <c:order val="15"/>
          <c:tx>
            <c:strRef>
              <c:f>'Incidence figure'!$A$17</c:f>
              <c:strCache>
                <c:ptCount val="1"/>
                <c:pt idx="0">
                  <c:v>Kenya (MSW)</c:v>
                </c:pt>
              </c:strCache>
            </c:strRef>
          </c:tx>
          <c:spPr>
            <a:ln w="38100"/>
          </c:spPr>
          <c:cat>
            <c:numRef>
              <c:f>'Incidence figure'!$B$1:$T$1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'Incidence figure'!$B$17:$T$17</c:f>
              <c:numCache>
                <c:formatCode>General</c:formatCode>
                <c:ptCount val="19"/>
                <c:pt idx="14" formatCode="0.00">
                  <c:v>10.9</c:v>
                </c:pt>
                <c:pt idx="15" formatCode="0.00">
                  <c:v>10.9</c:v>
                </c:pt>
                <c:pt idx="16" formatCode="0.00">
                  <c:v>10.9</c:v>
                </c:pt>
                <c:pt idx="17" formatCode="0.00">
                  <c:v>10.9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8CC8-4273-A1F9-70D35D32EF9F}"/>
            </c:ext>
          </c:extLst>
        </c:ser>
        <c:ser>
          <c:idx val="12"/>
          <c:order val="16"/>
          <c:tx>
            <c:strRef>
              <c:f>'Incidence figure'!$A$18</c:f>
              <c:strCache>
                <c:ptCount val="1"/>
                <c:pt idx="0">
                  <c:v>Kenya (Kilifi, Nairobi)</c:v>
                </c:pt>
              </c:strCache>
            </c:strRef>
          </c:tx>
          <c:cat>
            <c:numRef>
              <c:f>'Incidence figure'!$B$1:$T$1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'Incidence figure'!$B$18:$T$18</c:f>
              <c:numCache>
                <c:formatCode>General</c:formatCode>
                <c:ptCount val="19"/>
                <c:pt idx="10" formatCode="0.00">
                  <c:v>6.8</c:v>
                </c:pt>
                <c:pt idx="11" formatCode="0.00">
                  <c:v>6.8</c:v>
                </c:pt>
                <c:pt idx="12" formatCode="0.00">
                  <c:v>6.8</c:v>
                </c:pt>
                <c:pt idx="13" formatCode="0.00">
                  <c:v>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8CC8-4273-A1F9-70D35D32EF9F}"/>
            </c:ext>
          </c:extLst>
        </c:ser>
        <c:ser>
          <c:idx val="14"/>
          <c:order val="17"/>
          <c:tx>
            <c:strRef>
              <c:f>'Incidence figure'!$A$19</c:f>
              <c:strCache>
                <c:ptCount val="1"/>
                <c:pt idx="0">
                  <c:v>Malawi</c:v>
                </c:pt>
              </c:strCache>
            </c:strRef>
          </c:tx>
          <c:spPr>
            <a:ln w="38100">
              <a:prstDash val="sysDash"/>
            </a:ln>
          </c:spPr>
          <c:cat>
            <c:numRef>
              <c:f>'Incidence figure'!$B$1:$T$1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'Incidence figure'!$B$19:$T$19</c:f>
              <c:numCache>
                <c:formatCode>General</c:formatCode>
                <c:ptCount val="19"/>
                <c:pt idx="17" formatCode="0.00">
                  <c:v>7.4</c:v>
                </c:pt>
                <c:pt idx="18" formatCode="0.00">
                  <c:v>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8CC8-4273-A1F9-70D35D32EF9F}"/>
            </c:ext>
          </c:extLst>
        </c:ser>
        <c:ser>
          <c:idx val="13"/>
          <c:order val="18"/>
          <c:tx>
            <c:strRef>
              <c:f>'Incidence figure'!$A$20</c:f>
              <c:strCache>
                <c:ptCount val="1"/>
                <c:pt idx="0">
                  <c:v>Netherlands</c:v>
                </c:pt>
              </c:strCache>
            </c:strRef>
          </c:tx>
          <c:spPr>
            <a:ln w="38100"/>
          </c:spPr>
          <c:cat>
            <c:numRef>
              <c:f>'Incidence figure'!$B$1:$T$1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'Incidence figure'!$B$20:$T$20</c:f>
              <c:numCache>
                <c:formatCode>General</c:formatCode>
                <c:ptCount val="19"/>
                <c:pt idx="0">
                  <c:v>1.1299999999999999</c:v>
                </c:pt>
                <c:pt idx="3">
                  <c:v>1.1299999999999999</c:v>
                </c:pt>
                <c:pt idx="4" formatCode="0.00">
                  <c:v>1.24</c:v>
                </c:pt>
                <c:pt idx="10" formatCode="0.00">
                  <c:v>1.24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8CC8-4273-A1F9-70D35D32EF9F}"/>
            </c:ext>
          </c:extLst>
        </c:ser>
        <c:ser>
          <c:idx val="23"/>
          <c:order val="19"/>
          <c:tx>
            <c:strRef>
              <c:f>'Incidence figure'!$A$21</c:f>
              <c:strCache>
                <c:ptCount val="1"/>
                <c:pt idx="0">
                  <c:v>Netherlands (Amsterdam)</c:v>
                </c:pt>
              </c:strCache>
            </c:strRef>
          </c:tx>
          <c:spPr>
            <a:ln w="38100">
              <a:prstDash val="sysDash"/>
            </a:ln>
          </c:spPr>
          <c:cat>
            <c:numRef>
              <c:f>'Incidence figure'!$B$1:$T$1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'Incidence figure'!$B$21:$T$21</c:f>
              <c:numCache>
                <c:formatCode>General</c:formatCode>
                <c:ptCount val="19"/>
                <c:pt idx="1">
                  <c:v>1.35</c:v>
                </c:pt>
                <c:pt idx="2" formatCode="0.00">
                  <c:v>1.96</c:v>
                </c:pt>
                <c:pt idx="3" formatCode="0.00">
                  <c:v>0.28999999999999998</c:v>
                </c:pt>
                <c:pt idx="4" formatCode="0.00">
                  <c:v>1.52</c:v>
                </c:pt>
                <c:pt idx="5" formatCode="0.00">
                  <c:v>0.49</c:v>
                </c:pt>
                <c:pt idx="6" formatCode="0.00">
                  <c:v>1.26</c:v>
                </c:pt>
                <c:pt idx="7" formatCode="0.00">
                  <c:v>1.46</c:v>
                </c:pt>
                <c:pt idx="8" formatCode="0.00">
                  <c:v>1.84</c:v>
                </c:pt>
                <c:pt idx="9" formatCode="0.00">
                  <c:v>1.4</c:v>
                </c:pt>
                <c:pt idx="10" formatCode="0.00">
                  <c:v>1.58</c:v>
                </c:pt>
                <c:pt idx="11" formatCode="0.00">
                  <c:v>2.62</c:v>
                </c:pt>
                <c:pt idx="12" formatCode="0.00">
                  <c:v>1.7</c:v>
                </c:pt>
                <c:pt idx="13" formatCode="0.00">
                  <c:v>1.51</c:v>
                </c:pt>
                <c:pt idx="14">
                  <c:v>1.96</c:v>
                </c:pt>
                <c:pt idx="15" formatCode="0.00">
                  <c:v>1.98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8CC8-4273-A1F9-70D35D32EF9F}"/>
            </c:ext>
          </c:extLst>
        </c:ser>
        <c:ser>
          <c:idx val="20"/>
          <c:order val="20"/>
          <c:tx>
            <c:strRef>
              <c:f>'Incidence figure'!$A$22</c:f>
              <c:strCache>
                <c:ptCount val="1"/>
                <c:pt idx="0">
                  <c:v>Nicaragua</c:v>
                </c:pt>
              </c:strCache>
            </c:strRef>
          </c:tx>
          <c:spPr>
            <a:ln>
              <a:solidFill>
                <a:srgbClr val="CCFF66"/>
              </a:solidFill>
            </a:ln>
          </c:spPr>
          <c:cat>
            <c:numRef>
              <c:f>'Incidence figure'!$B$1:$T$1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'Incidence figure'!$B$22:$T$22</c:f>
              <c:numCache>
                <c:formatCode>General</c:formatCode>
                <c:ptCount val="19"/>
                <c:pt idx="6" formatCode="0.00">
                  <c:v>14.4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8CC8-4273-A1F9-70D35D32EF9F}"/>
            </c:ext>
          </c:extLst>
        </c:ser>
        <c:ser>
          <c:idx val="22"/>
          <c:order val="21"/>
          <c:tx>
            <c:strRef>
              <c:f>'Incidence figure'!$A$23</c:f>
              <c:strCache>
                <c:ptCount val="1"/>
                <c:pt idx="0">
                  <c:v>Panama</c:v>
                </c:pt>
              </c:strCache>
            </c:strRef>
          </c:tx>
          <c:spPr>
            <a:ln>
              <a:solidFill>
                <a:schemeClr val="tx2">
                  <a:lumMod val="50000"/>
                </a:schemeClr>
              </a:solidFill>
              <a:prstDash val="sysDot"/>
            </a:ln>
          </c:spPr>
          <c:marker>
            <c:symbol val="star"/>
            <c:size val="9"/>
            <c:spPr>
              <a:solidFill>
                <a:schemeClr val="accent1">
                  <a:lumMod val="75000"/>
                  <a:alpha val="0"/>
                </a:schemeClr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'Incidence figure'!$B$1:$T$1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'Incidence figure'!$B$23:$T$23</c:f>
              <c:numCache>
                <c:formatCode>General</c:formatCode>
                <c:ptCount val="19"/>
                <c:pt idx="6" formatCode="0.00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8CC8-4273-A1F9-70D35D32EF9F}"/>
            </c:ext>
          </c:extLst>
        </c:ser>
        <c:ser>
          <c:idx val="3"/>
          <c:order val="22"/>
          <c:tx>
            <c:strRef>
              <c:f>'Incidence figure'!$A$24</c:f>
              <c:strCache>
                <c:ptCount val="1"/>
                <c:pt idx="0">
                  <c:v>Peru (Lima)</c:v>
                </c:pt>
              </c:strCache>
            </c:strRef>
          </c:tx>
          <c:spPr>
            <a:ln w="38100"/>
          </c:spPr>
          <c:cat>
            <c:numRef>
              <c:f>'Incidence figure'!$B$1:$T$1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'Incidence figure'!$B$24:$T$24</c:f>
              <c:numCache>
                <c:formatCode>General</c:formatCode>
                <c:ptCount val="19"/>
                <c:pt idx="3" formatCode="0.00">
                  <c:v>4.8</c:v>
                </c:pt>
                <c:pt idx="5" formatCode="0.00">
                  <c:v>12.4</c:v>
                </c:pt>
                <c:pt idx="7" formatCode="0.00">
                  <c:v>8.3000000000000007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8CC8-4273-A1F9-70D35D32EF9F}"/>
            </c:ext>
          </c:extLst>
        </c:ser>
        <c:ser>
          <c:idx val="4"/>
          <c:order val="23"/>
          <c:tx>
            <c:strRef>
              <c:f>'Incidence figure'!$A$25</c:f>
              <c:strCache>
                <c:ptCount val="1"/>
                <c:pt idx="0">
                  <c:v>Peru</c:v>
                </c:pt>
              </c:strCache>
            </c:strRef>
          </c:tx>
          <c:spPr>
            <a:ln w="38100"/>
          </c:spPr>
          <c:cat>
            <c:numRef>
              <c:f>'Incidence figure'!$B$1:$T$1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'Incidence figure'!$B$25:$T$25</c:f>
              <c:numCache>
                <c:formatCode>General</c:formatCode>
                <c:ptCount val="19"/>
                <c:pt idx="3" formatCode="0.00">
                  <c:v>3.5</c:v>
                </c:pt>
                <c:pt idx="5" formatCode="0.00">
                  <c:v>3.5</c:v>
                </c:pt>
                <c:pt idx="10" formatCode="0.00">
                  <c:v>3.5</c:v>
                </c:pt>
                <c:pt idx="12" formatCode="0.00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8CC8-4273-A1F9-70D35D32EF9F}"/>
            </c:ext>
          </c:extLst>
        </c:ser>
        <c:ser>
          <c:idx val="5"/>
          <c:order val="24"/>
          <c:tx>
            <c:strRef>
              <c:f>'Incidence figure'!$A$26</c:f>
              <c:strCache>
                <c:ptCount val="1"/>
                <c:pt idx="0">
                  <c:v>Taiwan</c:v>
                </c:pt>
              </c:strCache>
            </c:strRef>
          </c:tx>
          <c:spPr>
            <a:ln>
              <a:prstDash val="sysDash"/>
            </a:ln>
          </c:spPr>
          <c:marker>
            <c:spPr>
              <a:ln>
                <a:prstDash val="sysDash"/>
              </a:ln>
            </c:spPr>
          </c:marker>
          <c:cat>
            <c:numRef>
              <c:f>'Incidence figure'!$B$1:$T$1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'Incidence figure'!$B$26:$T$26</c:f>
              <c:numCache>
                <c:formatCode>General</c:formatCode>
                <c:ptCount val="19"/>
                <c:pt idx="9" formatCode="0.00">
                  <c:v>2.78</c:v>
                </c:pt>
                <c:pt idx="10" formatCode="0.00">
                  <c:v>2.78</c:v>
                </c:pt>
                <c:pt idx="11" formatCode="0.00">
                  <c:v>2.78</c:v>
                </c:pt>
                <c:pt idx="12" formatCode="0.00">
                  <c:v>2.78</c:v>
                </c:pt>
                <c:pt idx="13" formatCode="0.00">
                  <c:v>2.78</c:v>
                </c:pt>
                <c:pt idx="14" formatCode="0.00">
                  <c:v>2.78</c:v>
                </c:pt>
                <c:pt idx="15" formatCode="0.00">
                  <c:v>2.78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8CC8-4273-A1F9-70D35D32EF9F}"/>
            </c:ext>
          </c:extLst>
        </c:ser>
        <c:ser>
          <c:idx val="26"/>
          <c:order val="25"/>
          <c:tx>
            <c:strRef>
              <c:f>'Incidence figure'!$A$27</c:f>
              <c:strCache>
                <c:ptCount val="1"/>
                <c:pt idx="0">
                  <c:v>Thailand (Bangkok)</c:v>
                </c:pt>
              </c:strCache>
            </c:strRef>
          </c:tx>
          <c:cat>
            <c:numRef>
              <c:f>'Incidence figure'!$B$1:$T$1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'Incidence figure'!$B$27:$T$27</c:f>
              <c:numCache>
                <c:formatCode>General</c:formatCode>
                <c:ptCount val="19"/>
                <c:pt idx="11" formatCode="0.00">
                  <c:v>5.9</c:v>
                </c:pt>
                <c:pt idx="12" formatCode="0.00">
                  <c:v>5.9</c:v>
                </c:pt>
                <c:pt idx="13" formatCode="0.00">
                  <c:v>5.9</c:v>
                </c:pt>
                <c:pt idx="14" formatCode="0.00">
                  <c:v>5.9</c:v>
                </c:pt>
                <c:pt idx="15" formatCode="0.00">
                  <c:v>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8CC8-4273-A1F9-70D35D32EF9F}"/>
            </c:ext>
          </c:extLst>
        </c:ser>
        <c:ser>
          <c:idx val="27"/>
          <c:order val="26"/>
          <c:tx>
            <c:strRef>
              <c:f>'Incidence figure'!$A$28</c:f>
              <c:strCache>
                <c:ptCount val="1"/>
                <c:pt idx="0">
                  <c:v>Thailand</c:v>
                </c:pt>
              </c:strCache>
            </c:strRef>
          </c:tx>
          <c:spPr>
            <a:ln w="31750"/>
          </c:spPr>
          <c:cat>
            <c:numRef>
              <c:f>'Incidence figure'!$B$1:$T$1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'Incidence figure'!$B$28:$T$28</c:f>
              <c:numCache>
                <c:formatCode>General</c:formatCode>
                <c:ptCount val="19"/>
                <c:pt idx="8" formatCode="0.00">
                  <c:v>4.0999999999999996</c:v>
                </c:pt>
                <c:pt idx="10" formatCode="0.00">
                  <c:v>6.4</c:v>
                </c:pt>
                <c:pt idx="12" formatCode="0.00">
                  <c:v>7.6899999999999986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8CC8-4273-A1F9-70D35D32EF9F}"/>
            </c:ext>
          </c:extLst>
        </c:ser>
        <c:ser>
          <c:idx val="28"/>
          <c:order val="27"/>
          <c:tx>
            <c:strRef>
              <c:f>'Incidence figure'!$A$29</c:f>
              <c:strCache>
                <c:ptCount val="1"/>
                <c:pt idx="0">
                  <c:v>U.S. (AIDS centers)</c:v>
                </c:pt>
              </c:strCache>
            </c:strRef>
          </c:tx>
          <c:spPr>
            <a:ln w="38100"/>
          </c:spPr>
          <c:cat>
            <c:numRef>
              <c:f>'Incidence figure'!$B$1:$T$1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'Incidence figure'!$B$29:$T$29</c:f>
              <c:numCache>
                <c:formatCode>General</c:formatCode>
                <c:ptCount val="19"/>
                <c:pt idx="3" formatCode="0.00">
                  <c:v>1.9</c:v>
                </c:pt>
                <c:pt idx="4" formatCode="0.00">
                  <c:v>4.0999999999999996</c:v>
                </c:pt>
                <c:pt idx="5" formatCode="0.00">
                  <c:v>2.9</c:v>
                </c:pt>
                <c:pt idx="6" formatCode="0.00">
                  <c:v>2.8</c:v>
                </c:pt>
                <c:pt idx="7" formatCode="0.00">
                  <c:v>2.8</c:v>
                </c:pt>
                <c:pt idx="8" formatCode="0.00">
                  <c:v>1.7</c:v>
                </c:pt>
                <c:pt idx="9" formatCode="0.00">
                  <c:v>3.2</c:v>
                </c:pt>
                <c:pt idx="10" formatCode="0.00">
                  <c:v>2.2000000000000002</c:v>
                </c:pt>
                <c:pt idx="11" formatCode="0.00">
                  <c:v>2.4</c:v>
                </c:pt>
                <c:pt idx="12" formatCode="0.00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8CC8-4273-A1F9-70D35D32EF9F}"/>
            </c:ext>
          </c:extLst>
        </c:ser>
        <c:ser>
          <c:idx val="29"/>
          <c:order val="28"/>
          <c:tx>
            <c:strRef>
              <c:f>'Incidence figure'!$A$30</c:f>
              <c:strCache>
                <c:ptCount val="1"/>
                <c:pt idx="0">
                  <c:v>U.S. (mixed studies)</c:v>
                </c:pt>
              </c:strCache>
            </c:strRef>
          </c:tx>
          <c:spPr>
            <a:ln w="38100"/>
          </c:spPr>
          <c:cat>
            <c:numRef>
              <c:f>'Incidence figure'!$B$1:$T$1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'Incidence figure'!$B$30:$T$30</c:f>
              <c:numCache>
                <c:formatCode>General</c:formatCode>
                <c:ptCount val="19"/>
                <c:pt idx="3" formatCode="0.00">
                  <c:v>2.6</c:v>
                </c:pt>
                <c:pt idx="4" formatCode="0.00">
                  <c:v>2.6</c:v>
                </c:pt>
                <c:pt idx="5" formatCode="0.00">
                  <c:v>1.9</c:v>
                </c:pt>
                <c:pt idx="6" formatCode="0.00">
                  <c:v>1.9</c:v>
                </c:pt>
                <c:pt idx="7" formatCode="0.00">
                  <c:v>2.57</c:v>
                </c:pt>
                <c:pt idx="8" formatCode="0.00">
                  <c:v>2.57</c:v>
                </c:pt>
                <c:pt idx="9" formatCode="0.00">
                  <c:v>2.25</c:v>
                </c:pt>
                <c:pt idx="10" formatCode="0.00">
                  <c:v>2.11</c:v>
                </c:pt>
                <c:pt idx="11" formatCode="0.00">
                  <c:v>2.65</c:v>
                </c:pt>
                <c:pt idx="12" formatCode="0.00">
                  <c:v>2.67</c:v>
                </c:pt>
                <c:pt idx="13" formatCode="0.00">
                  <c:v>2.78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8CC8-4273-A1F9-70D35D32EF9F}"/>
            </c:ext>
          </c:extLst>
        </c:ser>
        <c:ser>
          <c:idx val="30"/>
          <c:order val="29"/>
          <c:tx>
            <c:strRef>
              <c:f>'Incidence figure'!$A$31</c:f>
              <c:strCache>
                <c:ptCount val="1"/>
                <c:pt idx="0">
                  <c:v>US. (racial minorities)</c:v>
                </c:pt>
              </c:strCache>
            </c:strRef>
          </c:tx>
          <c:spPr>
            <a:ln w="38100"/>
          </c:spPr>
          <c:cat>
            <c:numRef>
              <c:f>'Incidence figure'!$B$1:$T$1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'Incidence figure'!$B$31:$T$31</c:f>
              <c:numCache>
                <c:formatCode>0.00</c:formatCode>
                <c:ptCount val="19"/>
                <c:pt idx="1">
                  <c:v>4.2</c:v>
                </c:pt>
                <c:pt idx="4">
                  <c:v>4.2</c:v>
                </c:pt>
                <c:pt idx="5">
                  <c:v>2.99</c:v>
                </c:pt>
                <c:pt idx="6">
                  <c:v>2.99</c:v>
                </c:pt>
                <c:pt idx="14">
                  <c:v>3</c:v>
                </c:pt>
                <c:pt idx="15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8CC8-4273-A1F9-70D35D32E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5718280"/>
        <c:axId val="475709264"/>
      </c:lineChart>
      <c:catAx>
        <c:axId val="475718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1090037182852102"/>
              <c:y val="0.9394646121339169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200"/>
            </a:pPr>
            <a:endParaRPr lang="en-US"/>
          </a:p>
        </c:txPr>
        <c:crossAx val="475709264"/>
        <c:crosses val="autoZero"/>
        <c:auto val="1"/>
        <c:lblAlgn val="ctr"/>
        <c:lblOffset val="100"/>
        <c:noMultiLvlLbl val="0"/>
      </c:catAx>
      <c:valAx>
        <c:axId val="475709264"/>
        <c:scaling>
          <c:orientation val="minMax"/>
          <c:max val="1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Incidence (per 100py)</a:t>
                </a:r>
              </a:p>
            </c:rich>
          </c:tx>
          <c:layout>
            <c:manualLayout>
              <c:xMode val="edge"/>
              <c:yMode val="edge"/>
              <c:x val="4.5580708661417304E-3"/>
              <c:y val="0.284743903963744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/>
        </c:spPr>
        <c:txPr>
          <a:bodyPr/>
          <a:lstStyle/>
          <a:p>
            <a:pPr>
              <a:defRPr sz="1400"/>
            </a:pPr>
            <a:endParaRPr lang="en-US"/>
          </a:p>
        </c:txPr>
        <c:crossAx val="475718280"/>
        <c:crosses val="autoZero"/>
        <c:crossBetween val="midCat"/>
      </c:valAx>
      <c:spPr>
        <a:ln w="9525"/>
      </c:spPr>
    </c:plotArea>
    <c:legend>
      <c:legendPos val="r"/>
      <c:layout>
        <c:manualLayout>
          <c:xMode val="edge"/>
          <c:yMode val="edge"/>
          <c:x val="0.77377723097112905"/>
          <c:y val="0"/>
          <c:w val="0.224670275590551"/>
          <c:h val="1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span"/>
    <c:showDLblsOverMax val="0"/>
  </c:chart>
  <c:txPr>
    <a:bodyPr/>
    <a:lstStyle/>
    <a:p>
      <a:pPr>
        <a:defRPr sz="2000" b="1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2398349-01D0-4320-8172-2EF79584DE1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DAF4EB4-E70D-49D0-B0F3-B2703D0D6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6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BEFBE-7FDC-426F-9D4F-373593E90B73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527" y="4562867"/>
            <a:ext cx="5854148" cy="4318572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383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Dashed lines</a:t>
            </a:r>
            <a:r>
              <a:rPr lang="en-US" baseline="0" dirty="0"/>
              <a:t> represent countries in which annual incidence were not available</a:t>
            </a:r>
          </a:p>
          <a:p>
            <a:r>
              <a:rPr lang="en-US" baseline="0" dirty="0"/>
              <a:t>HIV among MSM in Kenya was 8.6/100py pooled; among MSME incidence was 35.3/100py and among MSMW was 5.8/100py. (Sanders 2013)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8E54C-9743-D142-B229-C8A77EA25D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43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B35C501-4AF8-414E-8FEA-47ACCFEEB721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7F18D2-77E5-466A-8D45-70069EAC297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C501-4AF8-414E-8FEA-47ACCFEEB721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18D2-77E5-466A-8D45-70069EAC29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B35C501-4AF8-414E-8FEA-47ACCFEEB721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67F18D2-77E5-466A-8D45-70069EAC297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800"/>
              </a:lnSpc>
              <a:defRPr sz="26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Headline – Myriad Pro, Bold, Shadow, 26pt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76987186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C501-4AF8-414E-8FEA-47ACCFEEB721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7F18D2-77E5-466A-8D45-70069EAC29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C501-4AF8-414E-8FEA-47ACCFEEB721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67F18D2-77E5-466A-8D45-70069EAC297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35C501-4AF8-414E-8FEA-47ACCFEEB721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67F18D2-77E5-466A-8D45-70069EAC297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35C501-4AF8-414E-8FEA-47ACCFEEB721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67F18D2-77E5-466A-8D45-70069EAC297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C501-4AF8-414E-8FEA-47ACCFEEB721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7F18D2-77E5-466A-8D45-70069EAC29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C501-4AF8-414E-8FEA-47ACCFEEB721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7F18D2-77E5-466A-8D45-70069EAC29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C501-4AF8-414E-8FEA-47ACCFEEB721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7F18D2-77E5-466A-8D45-70069EAC297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B35C501-4AF8-414E-8FEA-47ACCFEEB721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67F18D2-77E5-466A-8D45-70069EAC297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B35C501-4AF8-414E-8FEA-47ACCFEEB721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7F18D2-77E5-466A-8D45-70069EAC29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705600" cy="1828800"/>
          </a:xfrm>
        </p:spPr>
        <p:txBody>
          <a:bodyPr>
            <a:normAutofit fontScale="90000"/>
          </a:bodyPr>
          <a:lstStyle/>
          <a:p>
            <a:r>
              <a:rPr lang="en-US" dirty="0"/>
              <a:t>HIV Risks and Vulnerabilities Among Gay, Bisexual, and Other Men Who Have Sex With Men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400" b="1" dirty="0"/>
              <a:t>Stefan Baral, MD MPH FRCPC</a:t>
            </a:r>
          </a:p>
          <a:p>
            <a:r>
              <a:rPr lang="en-US" dirty="0"/>
              <a:t>Key Populations Program, Center for Public Health and Human Rights, Johns Hopkins School of Public Health</a:t>
            </a:r>
          </a:p>
        </p:txBody>
      </p:sp>
    </p:spTree>
    <p:extLst>
      <p:ext uri="{BB962C8B-B14F-4D97-AF65-F5344CB8AC3E}">
        <p14:creationId xmlns:p14="http://schemas.microsoft.com/office/powerpoint/2010/main" val="2055461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679" y="179081"/>
            <a:ext cx="8153400" cy="990600"/>
          </a:xfrm>
        </p:spPr>
        <p:txBody>
          <a:bodyPr>
            <a:noAutofit/>
          </a:bodyPr>
          <a:lstStyle/>
          <a:p>
            <a:r>
              <a:rPr lang="en-US" sz="2400" dirty="0"/>
              <a:t>Map of low-income and middle-income countries reporting community level measurements for HIV risk among MSM and Transgender Women, 2000-2014</a:t>
            </a:r>
          </a:p>
        </p:txBody>
      </p:sp>
      <p:pic>
        <p:nvPicPr>
          <p:cNvPr id="7" name="Picture 6" descr="Screen Shot 2015-02-17 at 4.53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8807"/>
            <a:ext cx="9144000" cy="432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28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Depression and HIV/STIs among MSM in Lesotho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527 MSM completed structured survey instrument, biologic testing for HIV and Syphilis</a:t>
            </a:r>
          </a:p>
          <a:p>
            <a:pPr lvl="1"/>
            <a:r>
              <a:rPr lang="en-US" sz="2000" dirty="0"/>
              <a:t>Defined positive depression screen as a PHQ-9 score of 10 or more</a:t>
            </a:r>
          </a:p>
          <a:p>
            <a:endParaRPr lang="en-US" dirty="0"/>
          </a:p>
        </p:txBody>
      </p:sp>
      <p:graphicFrame>
        <p:nvGraphicFramePr>
          <p:cNvPr id="12" name="Content Placeholder 3"/>
          <p:cNvGraphicFramePr>
            <a:graphicFrameLocks noGrp="1"/>
          </p:cNvGraphicFramePr>
          <p:nvPr>
            <p:ph sz="quarter" idx="2"/>
            <p:extLst/>
          </p:nvPr>
        </p:nvGraphicFramePr>
        <p:xfrm>
          <a:off x="4845050" y="1589088"/>
          <a:ext cx="3886200" cy="325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Outcome variable</a:t>
                      </a:r>
                    </a:p>
                  </a:txBody>
                  <a:tcPr marL="40217" marR="4021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Adjusted Odds Ratio</a:t>
                      </a:r>
                    </a:p>
                  </a:txBody>
                  <a:tcPr marL="40217" marR="4021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95% Confidence Interval</a:t>
                      </a:r>
                    </a:p>
                  </a:txBody>
                  <a:tcPr marL="40217" marR="402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Laboratory test result</a:t>
                      </a:r>
                      <a:endParaRPr lang="en-US" sz="1400" baseline="30000" dirty="0"/>
                    </a:p>
                  </a:txBody>
                  <a:tcPr marL="40217" marR="40217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0217" marR="40217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0217" marR="402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     Positive for syphilis</a:t>
                      </a:r>
                    </a:p>
                  </a:txBody>
                  <a:tcPr marL="40217" marR="402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2.75*</a:t>
                      </a:r>
                    </a:p>
                  </a:txBody>
                  <a:tcPr marL="40217" marR="402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1.07, 7.08</a:t>
                      </a:r>
                    </a:p>
                  </a:txBody>
                  <a:tcPr marL="40217" marR="402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     Positive for HIV</a:t>
                      </a:r>
                    </a:p>
                  </a:txBody>
                  <a:tcPr marL="40217" marR="402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1.58</a:t>
                      </a:r>
                    </a:p>
                  </a:txBody>
                  <a:tcPr marL="40217" marR="402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0.85, 2.94</a:t>
                      </a:r>
                    </a:p>
                  </a:txBody>
                  <a:tcPr marL="40217" marR="402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Self-report</a:t>
                      </a:r>
                    </a:p>
                  </a:txBody>
                  <a:tcPr marL="40217" marR="40217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0217" marR="40217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0217" marR="402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     Diagnosed with any STI, past 12 months</a:t>
                      </a:r>
                    </a:p>
                  </a:txBody>
                  <a:tcPr marL="40217" marR="402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2.04*</a:t>
                      </a:r>
                    </a:p>
                  </a:txBody>
                  <a:tcPr marL="40217" marR="402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1.02, 4.06</a:t>
                      </a:r>
                    </a:p>
                  </a:txBody>
                  <a:tcPr marL="40217" marR="402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     Diagnosed with HIV, ever</a:t>
                      </a:r>
                    </a:p>
                  </a:txBody>
                  <a:tcPr marL="40217" marR="402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1.27</a:t>
                      </a:r>
                    </a:p>
                  </a:txBody>
                  <a:tcPr marL="40217" marR="402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0.61, 2.63</a:t>
                      </a:r>
                    </a:p>
                  </a:txBody>
                  <a:tcPr marL="40217" marR="4021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28600" y="6400800"/>
            <a:ext cx="8763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Sources: Stahlman, Baral, et al. Depression and Social Stigma among MSM in Lesotho: Implications for HIV and Sexually Transmitted Infection Prevention.  Forthcoming</a:t>
            </a:r>
          </a:p>
        </p:txBody>
      </p:sp>
    </p:spTree>
    <p:extLst>
      <p:ext uri="{BB962C8B-B14F-4D97-AF65-F5344CB8AC3E}">
        <p14:creationId xmlns:p14="http://schemas.microsoft.com/office/powerpoint/2010/main" val="371284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017"/>
    </mc:Choice>
    <mc:Fallback xmlns="">
      <p:transition spd="slow" advTm="6901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Determinants of Depression Among MSM in Lesotho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457200" y="2133600"/>
          <a:ext cx="84581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0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9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Explanatory 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Adjusted Odds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95% Confidence Interval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Ever felt rejected by friends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2.63**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1.52, 4.54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Ever felt scared to walk around in 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1.92*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1.05, 3.50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Ever been</a:t>
                      </a:r>
                      <a:r>
                        <a:rPr lang="en-US" sz="1400" baseline="0" dirty="0"/>
                        <a:t> blackmailed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1.82*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1.04, 3.19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Ever heard discriminatory</a:t>
                      </a:r>
                      <a:r>
                        <a:rPr lang="en-US" sz="1400" baseline="0" dirty="0"/>
                        <a:t> remarks about MSM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2.22*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1.08, 4.55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/>
          </p:nvPr>
        </p:nvGraphicFramePr>
        <p:xfrm>
          <a:off x="457200" y="4495800"/>
          <a:ext cx="8458200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3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2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Explanatory 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Adjusted Odds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95% Confidence Interval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Social cohesion</a:t>
                      </a:r>
                      <a:endParaRPr lang="en-US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     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     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0.48*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0.28,</a:t>
                      </a:r>
                      <a:r>
                        <a:rPr lang="en-US" sz="1600" baseline="0" dirty="0"/>
                        <a:t> 0.83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    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0.24, 1.01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Content Placeholder 4"/>
          <p:cNvSpPr txBox="1">
            <a:spLocks/>
          </p:cNvSpPr>
          <p:nvPr/>
        </p:nvSpPr>
        <p:spPr>
          <a:xfrm>
            <a:off x="609600" y="1676400"/>
            <a:ext cx="8001000" cy="457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Strong Positive Association with Stigma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" y="6582489"/>
            <a:ext cx="8763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Sources: Stahlman, Baral, et al. Depression and Social Stigma among MSM in Lesotho: Implications for HIV and Sexually Transmitted Infection Prevention.  Forthcoming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457200" y="4038600"/>
            <a:ext cx="80010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Strong Inverse Association with Increased Social Capital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705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51"/>
    </mc:Choice>
    <mc:Fallback xmlns="">
      <p:transition spd="slow" advTm="563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Effects of the Criminalization of Same-Sex Practices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1800"/>
              </a:spcAft>
            </a:pPr>
            <a:r>
              <a:rPr lang="en-US" dirty="0"/>
              <a:t>Same-sex marriage bill introduced January, 2014 further criminalizing same-sex relationships and associations with community groups</a:t>
            </a:r>
          </a:p>
          <a:p>
            <a:pPr>
              <a:spcAft>
                <a:spcPts val="1800"/>
              </a:spcAft>
            </a:pPr>
            <a:r>
              <a:rPr lang="en-US" dirty="0"/>
              <a:t>Methods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MSM recruited through respondent-driven sampling and enrolled into a prospective cohort in Abuja from March 2013-June 2014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Characteristics related to discrimination and HIV care are described and compared pre-post legislation using chi-squared statistics</a:t>
            </a:r>
          </a:p>
          <a:p>
            <a:pPr lvl="1"/>
            <a:r>
              <a:rPr lang="en-US" dirty="0"/>
              <a:t>TRUST Model</a:t>
            </a:r>
          </a:p>
          <a:p>
            <a:pPr lvl="2"/>
            <a:r>
              <a:rPr lang="en-US" dirty="0"/>
              <a:t>UMD/IHV HIV Prevention and Treatment Services co-located with community group serving MSM (ICARH)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6400800"/>
            <a:ext cx="8763000" cy="469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Sources: Schwartz, Nowak, Orazulike, Blattner, Charurat, Baral, TRUST Study Group (UMD, MHRP, ICARH, JHU). </a:t>
            </a: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immediate HIV-related impact of enacted legislation that further criminalizes same-sex practices in Nigeria. Forthcoming</a:t>
            </a:r>
            <a:endParaRPr lang="en-US" sz="10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733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Outcomes of Criminalization on HIV-Risks among MSM in Nigeria</a:t>
            </a:r>
          </a:p>
        </p:txBody>
      </p:sp>
      <p:pic>
        <p:nvPicPr>
          <p:cNvPr id="5" name="Content Placeholder 3"/>
          <p:cNvPicPr>
            <a:picLocks noGrp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4"/>
          <a:stretch/>
        </p:blipFill>
        <p:spPr bwMode="auto">
          <a:xfrm>
            <a:off x="290542" y="3048000"/>
            <a:ext cx="3886200" cy="23792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Content Placeholder 5"/>
          <p:cNvPicPr>
            <a:picLocks noGrp="1"/>
          </p:cNvPicPr>
          <p:nvPr>
            <p:ph sz="quarter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3" b="1"/>
          <a:stretch/>
        </p:blipFill>
        <p:spPr bwMode="auto">
          <a:xfrm>
            <a:off x="4845050" y="2630971"/>
            <a:ext cx="3886200" cy="24882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0" y="1828800"/>
            <a:ext cx="423545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dirty="0"/>
              <a:t>Reporting of Discrimination and Stigma During Study Visits Pre and Post Legislation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686300" y="1752600"/>
            <a:ext cx="38862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1400" dirty="0"/>
              <a:t>Cumulative lifetime experiences of reported fear of seeking health care services across study visits (n=1,175 visits).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889182" y="2895600"/>
            <a:ext cx="583722" cy="2667000"/>
          </a:xfrm>
          <a:prstGeom prst="rect">
            <a:avLst/>
          </a:prstGeom>
          <a:solidFill>
            <a:schemeClr val="accent1">
              <a:alpha val="27058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228600" y="6400800"/>
            <a:ext cx="8763000" cy="469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Sources: Schwartz, Nowak, Orazulike, Blattner, Charurat, Baral, TRUST Study Group (UMD, MHRP, ICARH, JHU). </a:t>
            </a: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immediate HIV-related impact of enacted legislation that further criminalizes same-sex practices in Nigeria. Forthcoming</a:t>
            </a:r>
            <a:endParaRPr lang="en-US" sz="10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934200" y="2630971"/>
            <a:ext cx="1797050" cy="2667000"/>
          </a:xfrm>
          <a:prstGeom prst="rect">
            <a:avLst/>
          </a:prstGeom>
          <a:solidFill>
            <a:schemeClr val="accent1">
              <a:alpha val="27058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84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Global Engagement in the Continuum of HIV Care among MSM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69462" y="1736345"/>
            <a:ext cx="7405075" cy="45856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7324" y="6447241"/>
            <a:ext cx="8004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Source: Ayala, Makofane, Arreola, Beck, Do. HIV Treatment Cascades that Leak: Correlates of Drop-off from the HIV Care Continuum among Men who have Sex with Men Worldwide. J AIDS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Res 2014, 5:8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3276600"/>
            <a:ext cx="2667000" cy="304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57.0% Ever Tested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3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007"/>
    </mc:Choice>
    <mc:Fallback xmlns="">
      <p:transition spd="slow" advTm="6900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582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Data Paradox</a:t>
            </a:r>
          </a:p>
          <a:p>
            <a:pPr lvl="1"/>
            <a:r>
              <a:rPr lang="en-US" dirty="0"/>
              <a:t>There is the least amount of data characterizing the needs of gay men and other MSM in the most stigmatizing settings</a:t>
            </a:r>
          </a:p>
          <a:p>
            <a:pPr lvl="1"/>
            <a:endParaRPr lang="en-US" dirty="0"/>
          </a:p>
          <a:p>
            <a:r>
              <a:rPr lang="en-US" dirty="0"/>
              <a:t>The world is more similar than it is different</a:t>
            </a:r>
          </a:p>
          <a:p>
            <a:pPr lvl="1"/>
            <a:r>
              <a:rPr lang="en-US" dirty="0"/>
              <a:t>Where studied across the world, gay men and other MSM have been found to have disproportionate burden of HIV</a:t>
            </a:r>
          </a:p>
          <a:p>
            <a:pPr lvl="2"/>
            <a:r>
              <a:rPr lang="en-US" dirty="0"/>
              <a:t>Highest incidence appears to be among young people</a:t>
            </a:r>
          </a:p>
          <a:p>
            <a:pPr lvl="2"/>
            <a:endParaRPr lang="en-US" dirty="0"/>
          </a:p>
          <a:p>
            <a:r>
              <a:rPr lang="en-US" dirty="0"/>
              <a:t>Comprehensive Research Agenda should include evaluating the content, scale, and implementation of HIV prevention, treatment, and care programs for MSM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258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gay men, other men who have sex with men across the world who participate in these studies given significant risks and limited personal benefits</a:t>
            </a:r>
          </a:p>
          <a:p>
            <a:r>
              <a:rPr lang="en-US" dirty="0"/>
              <a:t>The community groups that make great personal and professional sacrifices to serve the unmet health and advocacy needs of those most marginalized in the HIV response</a:t>
            </a:r>
          </a:p>
          <a:p>
            <a:r>
              <a:rPr lang="en-US" dirty="0"/>
              <a:t>Contributions of Ideas and New Data </a:t>
            </a:r>
          </a:p>
          <a:p>
            <a:pPr lvl="1"/>
            <a:r>
              <a:rPr lang="en-US" dirty="0"/>
              <a:t>Eduard Sanders, George Ayala, Adrian Smith, Sari Reisner, Kevin Rebe, James McIntyre, Chris Beyrer, Patrick Sullivan, Daouda Diouf, and others</a:t>
            </a:r>
          </a:p>
          <a:p>
            <a:r>
              <a:rPr lang="en-US" dirty="0"/>
              <a:t>Key Populations Program, JHSPH</a:t>
            </a:r>
          </a:p>
          <a:p>
            <a:pPr lvl="1"/>
            <a:r>
              <a:rPr lang="en-US" dirty="0"/>
              <a:t>Sheree Schwartz, Shauna Stahlman, Sosthenes Ketende, Carrie Lyons, Gnilane Turpin Nunez, Iliassou Njindam, Clarence Yah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02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r>
              <a:rPr lang="en-CA" sz="3200" dirty="0"/>
              <a:t>Epidemiology</a:t>
            </a:r>
          </a:p>
          <a:p>
            <a:pPr lvl="1"/>
            <a:r>
              <a:rPr lang="en-CA" dirty="0"/>
              <a:t>Burden of HIV among Gay and Bisexual men and other men who have sex with men (MSM)</a:t>
            </a:r>
          </a:p>
          <a:p>
            <a:pPr lvl="1"/>
            <a:r>
              <a:rPr lang="en-CA" dirty="0"/>
              <a:t>Levels of HIV Risk</a:t>
            </a:r>
          </a:p>
          <a:p>
            <a:pPr lvl="2"/>
            <a:r>
              <a:rPr lang="en-CA" dirty="0"/>
              <a:t>Individual</a:t>
            </a:r>
          </a:p>
          <a:p>
            <a:pPr lvl="2"/>
            <a:r>
              <a:rPr lang="en-CA" dirty="0"/>
              <a:t>Structural</a:t>
            </a:r>
          </a:p>
          <a:p>
            <a:r>
              <a:rPr lang="en-CA" dirty="0"/>
              <a:t>Moving Forward</a:t>
            </a:r>
          </a:p>
        </p:txBody>
      </p:sp>
    </p:spTree>
    <p:extLst>
      <p:ext uri="{BB962C8B-B14F-4D97-AF65-F5344CB8AC3E}">
        <p14:creationId xmlns:p14="http://schemas.microsoft.com/office/powerpoint/2010/main" val="3876371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-1" y="-99596"/>
            <a:ext cx="6804249" cy="122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5496" y="6525344"/>
            <a:ext cx="8568183" cy="32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tx1"/>
                </a:solidFill>
              </a:rPr>
              <a:t>Modified From: Beyrer, Baral, van Griensven, Goodreau, Chariyalertsak,  Wirtz, Brookmeyer, </a:t>
            </a:r>
            <a:r>
              <a:rPr lang="en-US" sz="1200" i="1" dirty="0">
                <a:solidFill>
                  <a:schemeClr val="tx1"/>
                </a:solidFill>
              </a:rPr>
              <a:t>The Lancet, </a:t>
            </a:r>
            <a:r>
              <a:rPr lang="en-US" sz="1200" dirty="0">
                <a:solidFill>
                  <a:schemeClr val="tx1"/>
                </a:solidFill>
              </a:rPr>
              <a:t>2012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10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Global HIV prevalence among MSM, 2007-2012</a:t>
            </a:r>
          </a:p>
        </p:txBody>
      </p:sp>
      <p:pic>
        <p:nvPicPr>
          <p:cNvPr id="17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341" y="2057400"/>
            <a:ext cx="8944371" cy="35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44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7970" y="1500188"/>
            <a:ext cx="3551816" cy="80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7970" y="2209800"/>
            <a:ext cx="3551816" cy="89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7970" y="3098309"/>
            <a:ext cx="3551816" cy="80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7970" y="3897370"/>
            <a:ext cx="3551816" cy="80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87970" y="4648200"/>
            <a:ext cx="3551816" cy="85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5486400"/>
            <a:ext cx="3551816" cy="80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87970" y="6248400"/>
            <a:ext cx="3551816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6" name="Rectangle 18"/>
          <p:cNvSpPr>
            <a:spLocks noChangeArrowheads="1"/>
          </p:cNvSpPr>
          <p:nvPr/>
        </p:nvSpPr>
        <p:spPr bwMode="auto">
          <a:xfrm>
            <a:off x="4572000" y="5867400"/>
            <a:ext cx="56178" cy="111526"/>
          </a:xfrm>
          <a:prstGeom prst="rect">
            <a:avLst/>
          </a:prstGeom>
          <a:solidFill>
            <a:srgbClr val="FF3300"/>
          </a:solidFill>
          <a:ln w="6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517" name="Rectangle 25"/>
          <p:cNvSpPr>
            <a:spLocks noChangeArrowheads="1"/>
          </p:cNvSpPr>
          <p:nvPr/>
        </p:nvSpPr>
        <p:spPr bwMode="auto">
          <a:xfrm>
            <a:off x="4648200" y="5715000"/>
            <a:ext cx="56178" cy="319870"/>
          </a:xfrm>
          <a:prstGeom prst="rect">
            <a:avLst/>
          </a:prstGeom>
          <a:solidFill>
            <a:srgbClr val="0070C0"/>
          </a:solidFill>
          <a:ln w="6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518" name="Rectangle 32"/>
          <p:cNvSpPr>
            <a:spLocks noChangeArrowheads="1"/>
          </p:cNvSpPr>
          <p:nvPr/>
        </p:nvSpPr>
        <p:spPr bwMode="auto">
          <a:xfrm>
            <a:off x="4953000" y="5410200"/>
            <a:ext cx="76200" cy="304800"/>
          </a:xfrm>
          <a:prstGeom prst="rect">
            <a:avLst/>
          </a:prstGeom>
          <a:solidFill>
            <a:srgbClr val="FF3300"/>
          </a:solidFill>
          <a:ln w="6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519" name="Rectangle 39"/>
          <p:cNvSpPr>
            <a:spLocks noChangeArrowheads="1"/>
          </p:cNvSpPr>
          <p:nvPr/>
        </p:nvSpPr>
        <p:spPr bwMode="auto">
          <a:xfrm>
            <a:off x="4487699" y="5093509"/>
            <a:ext cx="56178" cy="131135"/>
          </a:xfrm>
          <a:prstGeom prst="rect">
            <a:avLst/>
          </a:prstGeom>
          <a:solidFill>
            <a:srgbClr val="FF3300"/>
          </a:solidFill>
          <a:ln w="6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520" name="Rectangle 46"/>
          <p:cNvSpPr>
            <a:spLocks noChangeArrowheads="1"/>
          </p:cNvSpPr>
          <p:nvPr/>
        </p:nvSpPr>
        <p:spPr bwMode="auto">
          <a:xfrm>
            <a:off x="4800600" y="5211162"/>
            <a:ext cx="56178" cy="204668"/>
          </a:xfrm>
          <a:prstGeom prst="rect">
            <a:avLst/>
          </a:prstGeom>
          <a:solidFill>
            <a:srgbClr val="FF3300"/>
          </a:solidFill>
          <a:ln w="6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521" name="Rectangle 53"/>
          <p:cNvSpPr>
            <a:spLocks noChangeArrowheads="1"/>
          </p:cNvSpPr>
          <p:nvPr/>
        </p:nvSpPr>
        <p:spPr bwMode="auto">
          <a:xfrm>
            <a:off x="5334000" y="4572000"/>
            <a:ext cx="56178" cy="221825"/>
          </a:xfrm>
          <a:prstGeom prst="rect">
            <a:avLst/>
          </a:prstGeom>
          <a:solidFill>
            <a:srgbClr val="FF3300"/>
          </a:solidFill>
          <a:ln w="6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522" name="Rectangle 59"/>
          <p:cNvSpPr>
            <a:spLocks noChangeArrowheads="1"/>
          </p:cNvSpPr>
          <p:nvPr/>
        </p:nvSpPr>
        <p:spPr bwMode="auto">
          <a:xfrm>
            <a:off x="5643303" y="4414878"/>
            <a:ext cx="57324" cy="127458"/>
          </a:xfrm>
          <a:prstGeom prst="rect">
            <a:avLst/>
          </a:prstGeom>
          <a:solidFill>
            <a:srgbClr val="080DC8"/>
          </a:solidFill>
          <a:ln w="6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523" name="Rectangle 65"/>
          <p:cNvSpPr>
            <a:spLocks noChangeArrowheads="1"/>
          </p:cNvSpPr>
          <p:nvPr/>
        </p:nvSpPr>
        <p:spPr bwMode="auto">
          <a:xfrm>
            <a:off x="3886200" y="3429000"/>
            <a:ext cx="56178" cy="139713"/>
          </a:xfrm>
          <a:prstGeom prst="rect">
            <a:avLst/>
          </a:prstGeom>
          <a:solidFill>
            <a:srgbClr val="FF3399"/>
          </a:solidFill>
          <a:ln w="6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524" name="Rectangle 72"/>
          <p:cNvSpPr>
            <a:spLocks noChangeArrowheads="1"/>
          </p:cNvSpPr>
          <p:nvPr/>
        </p:nvSpPr>
        <p:spPr bwMode="auto">
          <a:xfrm>
            <a:off x="3581400" y="3505200"/>
            <a:ext cx="56178" cy="259817"/>
          </a:xfrm>
          <a:prstGeom prst="rect">
            <a:avLst/>
          </a:prstGeom>
          <a:solidFill>
            <a:srgbClr val="FF3399"/>
          </a:solidFill>
          <a:ln w="6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525" name="Rectangle 78"/>
          <p:cNvSpPr>
            <a:spLocks noChangeArrowheads="1"/>
          </p:cNvSpPr>
          <p:nvPr/>
        </p:nvSpPr>
        <p:spPr bwMode="auto">
          <a:xfrm>
            <a:off x="5309729" y="3137527"/>
            <a:ext cx="56178" cy="95593"/>
          </a:xfrm>
          <a:prstGeom prst="rect">
            <a:avLst/>
          </a:prstGeom>
          <a:solidFill>
            <a:srgbClr val="FFFF00"/>
          </a:solidFill>
          <a:ln w="6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526" name="Rectangle 79"/>
          <p:cNvSpPr>
            <a:spLocks noChangeArrowheads="1"/>
          </p:cNvSpPr>
          <p:nvPr/>
        </p:nvSpPr>
        <p:spPr bwMode="auto">
          <a:xfrm>
            <a:off x="5365908" y="3233120"/>
            <a:ext cx="56178" cy="1226"/>
          </a:xfrm>
          <a:prstGeom prst="rect">
            <a:avLst/>
          </a:prstGeom>
          <a:solidFill>
            <a:srgbClr val="FCC2F3"/>
          </a:solidFill>
          <a:ln w="6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527" name="Rectangle 80"/>
          <p:cNvSpPr>
            <a:spLocks noChangeArrowheads="1"/>
          </p:cNvSpPr>
          <p:nvPr/>
        </p:nvSpPr>
        <p:spPr bwMode="auto">
          <a:xfrm>
            <a:off x="5422085" y="3233120"/>
            <a:ext cx="56178" cy="1226"/>
          </a:xfrm>
          <a:prstGeom prst="rect">
            <a:avLst/>
          </a:prstGeom>
          <a:solidFill>
            <a:srgbClr val="CCD4FC"/>
          </a:solidFill>
          <a:ln w="6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528" name="Rectangle 81"/>
          <p:cNvSpPr>
            <a:spLocks noChangeArrowheads="1"/>
          </p:cNvSpPr>
          <p:nvPr/>
        </p:nvSpPr>
        <p:spPr bwMode="auto">
          <a:xfrm>
            <a:off x="5478263" y="3158362"/>
            <a:ext cx="56178" cy="74759"/>
          </a:xfrm>
          <a:prstGeom prst="rect">
            <a:avLst/>
          </a:prstGeom>
          <a:solidFill>
            <a:srgbClr val="FF3300"/>
          </a:solidFill>
          <a:ln w="6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529" name="Rectangle 85"/>
          <p:cNvSpPr>
            <a:spLocks noChangeArrowheads="1"/>
          </p:cNvSpPr>
          <p:nvPr/>
        </p:nvSpPr>
        <p:spPr bwMode="auto">
          <a:xfrm>
            <a:off x="5715000" y="3810000"/>
            <a:ext cx="56178" cy="254915"/>
          </a:xfrm>
          <a:prstGeom prst="rect">
            <a:avLst/>
          </a:prstGeom>
          <a:solidFill>
            <a:srgbClr val="FFFF00"/>
          </a:solidFill>
          <a:ln w="6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530" name="Rectangle 92"/>
          <p:cNvSpPr>
            <a:spLocks noChangeArrowheads="1"/>
          </p:cNvSpPr>
          <p:nvPr/>
        </p:nvSpPr>
        <p:spPr bwMode="auto">
          <a:xfrm>
            <a:off x="2812681" y="3057866"/>
            <a:ext cx="56178" cy="223051"/>
          </a:xfrm>
          <a:prstGeom prst="rect">
            <a:avLst/>
          </a:prstGeom>
          <a:solidFill>
            <a:srgbClr val="FFFF00"/>
          </a:solidFill>
          <a:ln w="6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531" name="Rectangle 93"/>
          <p:cNvSpPr>
            <a:spLocks noChangeArrowheads="1"/>
          </p:cNvSpPr>
          <p:nvPr/>
        </p:nvSpPr>
        <p:spPr bwMode="auto">
          <a:xfrm>
            <a:off x="2868860" y="3280917"/>
            <a:ext cx="57324" cy="1226"/>
          </a:xfrm>
          <a:prstGeom prst="rect">
            <a:avLst/>
          </a:prstGeom>
          <a:solidFill>
            <a:srgbClr val="FCC2F3"/>
          </a:solidFill>
          <a:ln w="6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532" name="Rectangle 94"/>
          <p:cNvSpPr>
            <a:spLocks noChangeArrowheads="1"/>
          </p:cNvSpPr>
          <p:nvPr/>
        </p:nvSpPr>
        <p:spPr bwMode="auto">
          <a:xfrm>
            <a:off x="2926184" y="3055415"/>
            <a:ext cx="56178" cy="225502"/>
          </a:xfrm>
          <a:prstGeom prst="rect">
            <a:avLst/>
          </a:prstGeom>
          <a:solidFill>
            <a:srgbClr val="080DC8"/>
          </a:solidFill>
          <a:ln w="6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533" name="Rectangle 96"/>
          <p:cNvSpPr>
            <a:spLocks noChangeArrowheads="1"/>
          </p:cNvSpPr>
          <p:nvPr/>
        </p:nvSpPr>
        <p:spPr bwMode="auto">
          <a:xfrm>
            <a:off x="2587970" y="1500188"/>
            <a:ext cx="3551816" cy="5066436"/>
          </a:xfrm>
          <a:prstGeom prst="rect">
            <a:avLst/>
          </a:prstGeom>
          <a:noFill/>
          <a:ln w="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534" name="Rectangle 125"/>
          <p:cNvSpPr>
            <a:spLocks noChangeArrowheads="1"/>
          </p:cNvSpPr>
          <p:nvPr/>
        </p:nvSpPr>
        <p:spPr bwMode="auto">
          <a:xfrm>
            <a:off x="2895600" y="4112568"/>
            <a:ext cx="685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r>
              <a:rPr lang="en-US" sz="1500" b="1" dirty="0">
                <a:solidFill>
                  <a:srgbClr val="7030A0"/>
                </a:solidFill>
                <a:latin typeface="Tw Cen MT" pitchFamily="34" charset="0"/>
              </a:rPr>
              <a:t>Legend</a:t>
            </a:r>
            <a:endParaRPr lang="en-US" sz="1500" dirty="0">
              <a:solidFill>
                <a:srgbClr val="7030A0"/>
              </a:solidFill>
              <a:latin typeface="Tw Cen MT" pitchFamily="34" charset="0"/>
            </a:endParaRPr>
          </a:p>
        </p:txBody>
      </p:sp>
      <p:sp>
        <p:nvSpPr>
          <p:cNvPr id="21535" name="Rectangle 126"/>
          <p:cNvSpPr>
            <a:spLocks noChangeArrowheads="1"/>
          </p:cNvSpPr>
          <p:nvPr/>
        </p:nvSpPr>
        <p:spPr bwMode="auto">
          <a:xfrm>
            <a:off x="2932737" y="5747616"/>
            <a:ext cx="191463" cy="118878"/>
          </a:xfrm>
          <a:prstGeom prst="rect">
            <a:avLst/>
          </a:prstGeom>
          <a:solidFill>
            <a:schemeClr val="accent1"/>
          </a:solidFill>
          <a:ln w="8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536" name="Rectangle 127"/>
          <p:cNvSpPr>
            <a:spLocks noChangeArrowheads="1"/>
          </p:cNvSpPr>
          <p:nvPr/>
        </p:nvSpPr>
        <p:spPr bwMode="auto">
          <a:xfrm>
            <a:off x="3174397" y="5716527"/>
            <a:ext cx="34967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r>
              <a:rPr lang="en-US" sz="1100" dirty="0">
                <a:solidFill>
                  <a:srgbClr val="7030A0"/>
                </a:solidFill>
                <a:latin typeface="Tw Cen MT" pitchFamily="34" charset="0"/>
              </a:rPr>
              <a:t>2012</a:t>
            </a:r>
            <a:endParaRPr lang="en-US" dirty="0">
              <a:solidFill>
                <a:srgbClr val="7030A0"/>
              </a:solidFill>
              <a:latin typeface="Tw Cen MT" pitchFamily="34" charset="0"/>
            </a:endParaRPr>
          </a:p>
        </p:txBody>
      </p:sp>
      <p:sp>
        <p:nvSpPr>
          <p:cNvPr id="21537" name="Rectangle 128"/>
          <p:cNvSpPr>
            <a:spLocks noChangeArrowheads="1"/>
          </p:cNvSpPr>
          <p:nvPr/>
        </p:nvSpPr>
        <p:spPr bwMode="auto">
          <a:xfrm>
            <a:off x="2932737" y="5943600"/>
            <a:ext cx="191463" cy="118878"/>
          </a:xfrm>
          <a:prstGeom prst="rect">
            <a:avLst/>
          </a:prstGeom>
          <a:solidFill>
            <a:srgbClr val="008000"/>
          </a:solidFill>
          <a:ln w="8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538" name="Rectangle 129"/>
          <p:cNvSpPr>
            <a:spLocks noChangeArrowheads="1"/>
          </p:cNvSpPr>
          <p:nvPr/>
        </p:nvSpPr>
        <p:spPr bwMode="auto">
          <a:xfrm>
            <a:off x="3174397" y="5926723"/>
            <a:ext cx="34967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0" rIns="0" bIns="0">
            <a:noAutofit/>
          </a:bodyPr>
          <a:lstStyle/>
          <a:p>
            <a:r>
              <a:rPr lang="en-US" sz="1100" dirty="0">
                <a:solidFill>
                  <a:srgbClr val="7030A0"/>
                </a:solidFill>
                <a:latin typeface="Tw Cen MT" pitchFamily="34" charset="0"/>
              </a:rPr>
              <a:t>2013</a:t>
            </a:r>
            <a:endParaRPr lang="en-US" dirty="0">
              <a:solidFill>
                <a:srgbClr val="7030A0"/>
              </a:solidFill>
              <a:latin typeface="Tw Cen MT" pitchFamily="34" charset="0"/>
            </a:endParaRPr>
          </a:p>
        </p:txBody>
      </p:sp>
      <p:sp>
        <p:nvSpPr>
          <p:cNvPr id="21539" name="Rectangle 130"/>
          <p:cNvSpPr>
            <a:spLocks noChangeArrowheads="1"/>
          </p:cNvSpPr>
          <p:nvPr/>
        </p:nvSpPr>
        <p:spPr bwMode="auto">
          <a:xfrm>
            <a:off x="2932737" y="6129522"/>
            <a:ext cx="191463" cy="118878"/>
          </a:xfrm>
          <a:prstGeom prst="rect">
            <a:avLst/>
          </a:prstGeom>
          <a:solidFill>
            <a:srgbClr val="FF9900"/>
          </a:solidFill>
          <a:ln w="8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541" name="Rectangle 132"/>
          <p:cNvSpPr>
            <a:spLocks noChangeArrowheads="1"/>
          </p:cNvSpPr>
          <p:nvPr/>
        </p:nvSpPr>
        <p:spPr bwMode="auto">
          <a:xfrm>
            <a:off x="2932737" y="4386981"/>
            <a:ext cx="191463" cy="118878"/>
          </a:xfrm>
          <a:prstGeom prst="rect">
            <a:avLst/>
          </a:prstGeom>
          <a:solidFill>
            <a:srgbClr val="FFFF00"/>
          </a:solidFill>
          <a:ln w="8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542" name="Rectangle 133"/>
          <p:cNvSpPr>
            <a:spLocks noChangeArrowheads="1"/>
          </p:cNvSpPr>
          <p:nvPr/>
        </p:nvSpPr>
        <p:spPr bwMode="auto">
          <a:xfrm>
            <a:off x="3174397" y="4326404"/>
            <a:ext cx="349678" cy="14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r>
              <a:rPr lang="en-US" sz="1100" dirty="0">
                <a:solidFill>
                  <a:srgbClr val="7030A0"/>
                </a:solidFill>
                <a:latin typeface="Tw Cen MT" pitchFamily="34" charset="0"/>
              </a:rPr>
              <a:t>2005</a:t>
            </a:r>
            <a:endParaRPr lang="en-US" dirty="0">
              <a:solidFill>
                <a:srgbClr val="7030A0"/>
              </a:solidFill>
              <a:latin typeface="Tw Cen MT" pitchFamily="34" charset="0"/>
            </a:endParaRPr>
          </a:p>
        </p:txBody>
      </p:sp>
      <p:sp>
        <p:nvSpPr>
          <p:cNvPr id="21543" name="Rectangle 134"/>
          <p:cNvSpPr>
            <a:spLocks noChangeArrowheads="1"/>
          </p:cNvSpPr>
          <p:nvPr/>
        </p:nvSpPr>
        <p:spPr bwMode="auto">
          <a:xfrm>
            <a:off x="2932737" y="4582962"/>
            <a:ext cx="191463" cy="117006"/>
          </a:xfrm>
          <a:prstGeom prst="rect">
            <a:avLst/>
          </a:prstGeom>
          <a:solidFill>
            <a:srgbClr val="FF3399"/>
          </a:solidFill>
          <a:ln w="8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544" name="Rectangle 135"/>
          <p:cNvSpPr>
            <a:spLocks noChangeArrowheads="1"/>
          </p:cNvSpPr>
          <p:nvPr/>
        </p:nvSpPr>
        <p:spPr bwMode="auto">
          <a:xfrm>
            <a:off x="3174397" y="4516290"/>
            <a:ext cx="349678" cy="14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r>
              <a:rPr lang="en-US" sz="1100" dirty="0">
                <a:solidFill>
                  <a:srgbClr val="7030A0"/>
                </a:solidFill>
                <a:latin typeface="Tw Cen MT" pitchFamily="34" charset="0"/>
              </a:rPr>
              <a:t>2006</a:t>
            </a:r>
            <a:endParaRPr lang="en-US" dirty="0">
              <a:solidFill>
                <a:srgbClr val="7030A0"/>
              </a:solidFill>
              <a:latin typeface="Tw Cen MT" pitchFamily="34" charset="0"/>
            </a:endParaRPr>
          </a:p>
        </p:txBody>
      </p:sp>
      <p:sp>
        <p:nvSpPr>
          <p:cNvPr id="21545" name="Rectangle 136"/>
          <p:cNvSpPr>
            <a:spLocks noChangeArrowheads="1"/>
          </p:cNvSpPr>
          <p:nvPr/>
        </p:nvSpPr>
        <p:spPr bwMode="auto">
          <a:xfrm>
            <a:off x="2932737" y="4777071"/>
            <a:ext cx="191463" cy="117006"/>
          </a:xfrm>
          <a:prstGeom prst="rect">
            <a:avLst/>
          </a:prstGeom>
          <a:solidFill>
            <a:srgbClr val="080DC8"/>
          </a:solidFill>
          <a:ln w="8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546" name="Rectangle 137"/>
          <p:cNvSpPr>
            <a:spLocks noChangeArrowheads="1"/>
          </p:cNvSpPr>
          <p:nvPr/>
        </p:nvSpPr>
        <p:spPr bwMode="auto">
          <a:xfrm>
            <a:off x="3174397" y="4706176"/>
            <a:ext cx="349678" cy="14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r>
              <a:rPr lang="en-US" sz="1100" dirty="0">
                <a:solidFill>
                  <a:srgbClr val="7030A0"/>
                </a:solidFill>
                <a:latin typeface="Tw Cen MT" pitchFamily="34" charset="0"/>
              </a:rPr>
              <a:t>2007</a:t>
            </a:r>
            <a:endParaRPr lang="en-US" dirty="0">
              <a:solidFill>
                <a:srgbClr val="7030A0"/>
              </a:solidFill>
              <a:latin typeface="Tw Cen MT" pitchFamily="34" charset="0"/>
            </a:endParaRPr>
          </a:p>
        </p:txBody>
      </p:sp>
      <p:sp>
        <p:nvSpPr>
          <p:cNvPr id="21553" name="Rectangle 136"/>
          <p:cNvSpPr>
            <a:spLocks noChangeArrowheads="1"/>
          </p:cNvSpPr>
          <p:nvPr/>
        </p:nvSpPr>
        <p:spPr bwMode="auto">
          <a:xfrm>
            <a:off x="2932737" y="4971180"/>
            <a:ext cx="191463" cy="117006"/>
          </a:xfrm>
          <a:prstGeom prst="rect">
            <a:avLst/>
          </a:prstGeom>
          <a:solidFill>
            <a:srgbClr val="FF3300"/>
          </a:solidFill>
          <a:ln w="8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554" name="Rectangle 137"/>
          <p:cNvSpPr>
            <a:spLocks noChangeArrowheads="1"/>
          </p:cNvSpPr>
          <p:nvPr/>
        </p:nvSpPr>
        <p:spPr bwMode="auto">
          <a:xfrm>
            <a:off x="3174397" y="4896062"/>
            <a:ext cx="349678" cy="14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r>
              <a:rPr lang="en-US" sz="1100" dirty="0">
                <a:solidFill>
                  <a:srgbClr val="7030A0"/>
                </a:solidFill>
                <a:latin typeface="Tw Cen MT" pitchFamily="34" charset="0"/>
              </a:rPr>
              <a:t>2008</a:t>
            </a:r>
            <a:endParaRPr lang="en-US" dirty="0">
              <a:solidFill>
                <a:srgbClr val="7030A0"/>
              </a:solidFill>
              <a:latin typeface="Tw Cen MT" pitchFamily="34" charset="0"/>
            </a:endParaRPr>
          </a:p>
        </p:txBody>
      </p:sp>
      <p:sp>
        <p:nvSpPr>
          <p:cNvPr id="21555" name="TextBox 4"/>
          <p:cNvSpPr txBox="1">
            <a:spLocks noChangeArrowheads="1"/>
          </p:cNvSpPr>
          <p:nvPr/>
        </p:nvSpPr>
        <p:spPr bwMode="auto">
          <a:xfrm>
            <a:off x="2667883" y="3209926"/>
            <a:ext cx="53251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r>
              <a:rPr lang="en-US" sz="800" dirty="0">
                <a:solidFill>
                  <a:srgbClr val="080DC8"/>
                </a:solidFill>
                <a:latin typeface="Calibri" pitchFamily="34" charset="0"/>
                <a:cs typeface="Andalus" pitchFamily="2" charset="-78"/>
              </a:rPr>
              <a:t>Senegal 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532257" y="2816423"/>
            <a:ext cx="439543" cy="307777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21.5%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(463)</a:t>
            </a:r>
          </a:p>
        </p:txBody>
      </p:sp>
      <p:sp>
        <p:nvSpPr>
          <p:cNvPr id="148" name="TextBox 147"/>
          <p:cNvSpPr txBox="1"/>
          <p:nvPr/>
        </p:nvSpPr>
        <p:spPr bwMode="auto">
          <a:xfrm>
            <a:off x="2819400" y="2816423"/>
            <a:ext cx="439543" cy="307777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21.8%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(501)</a:t>
            </a:r>
          </a:p>
        </p:txBody>
      </p:sp>
      <p:sp>
        <p:nvSpPr>
          <p:cNvPr id="21558" name="TextBox 148"/>
          <p:cNvSpPr txBox="1">
            <a:spLocks noChangeArrowheads="1"/>
          </p:cNvSpPr>
          <p:nvPr/>
        </p:nvSpPr>
        <p:spPr bwMode="auto">
          <a:xfrm>
            <a:off x="3338451" y="3726791"/>
            <a:ext cx="51328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r>
              <a:rPr lang="en-US" sz="900" dirty="0">
                <a:solidFill>
                  <a:srgbClr val="080DC8"/>
                </a:solidFill>
                <a:latin typeface="Calibri" pitchFamily="34" charset="0"/>
                <a:cs typeface="Andalus" pitchFamily="2" charset="-78"/>
              </a:rPr>
              <a:t>Ghana </a:t>
            </a:r>
          </a:p>
        </p:txBody>
      </p:sp>
      <p:sp>
        <p:nvSpPr>
          <p:cNvPr id="150" name="TextBox 149"/>
          <p:cNvSpPr txBox="1"/>
          <p:nvPr/>
        </p:nvSpPr>
        <p:spPr bwMode="auto">
          <a:xfrm>
            <a:off x="3352800" y="3886200"/>
            <a:ext cx="533400" cy="33855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25.0%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(N/A)</a:t>
            </a:r>
          </a:p>
        </p:txBody>
      </p:sp>
      <p:sp>
        <p:nvSpPr>
          <p:cNvPr id="21560" name="TextBox 150"/>
          <p:cNvSpPr txBox="1">
            <a:spLocks noChangeArrowheads="1"/>
          </p:cNvSpPr>
          <p:nvPr/>
        </p:nvSpPr>
        <p:spPr bwMode="auto">
          <a:xfrm>
            <a:off x="3785828" y="3505200"/>
            <a:ext cx="58541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r>
              <a:rPr lang="en-US" sz="1000" dirty="0">
                <a:solidFill>
                  <a:srgbClr val="080DC8"/>
                </a:solidFill>
                <a:latin typeface="Calibri" pitchFamily="34" charset="0"/>
                <a:cs typeface="Andalus" pitchFamily="2" charset="-78"/>
              </a:rPr>
              <a:t>Nigeria </a:t>
            </a:r>
          </a:p>
        </p:txBody>
      </p:sp>
      <p:sp>
        <p:nvSpPr>
          <p:cNvPr id="21562" name="TextBox 152"/>
          <p:cNvSpPr txBox="1">
            <a:spLocks noChangeArrowheads="1"/>
          </p:cNvSpPr>
          <p:nvPr/>
        </p:nvSpPr>
        <p:spPr bwMode="auto">
          <a:xfrm>
            <a:off x="5112278" y="3231621"/>
            <a:ext cx="47481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r>
              <a:rPr lang="en-US" sz="900" dirty="0">
                <a:solidFill>
                  <a:srgbClr val="080DC8"/>
                </a:solidFill>
                <a:latin typeface="Calibri" pitchFamily="34" charset="0"/>
                <a:cs typeface="Andalus" pitchFamily="2" charset="-78"/>
              </a:rPr>
              <a:t>Sudan</a:t>
            </a:r>
          </a:p>
        </p:txBody>
      </p:sp>
      <p:sp>
        <p:nvSpPr>
          <p:cNvPr id="154" name="TextBox 153"/>
          <p:cNvSpPr txBox="1"/>
          <p:nvPr/>
        </p:nvSpPr>
        <p:spPr bwMode="auto">
          <a:xfrm>
            <a:off x="5070476" y="2819400"/>
            <a:ext cx="309563" cy="284163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9.3%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(713)</a:t>
            </a:r>
          </a:p>
        </p:txBody>
      </p:sp>
      <p:sp>
        <p:nvSpPr>
          <p:cNvPr id="155" name="TextBox 154"/>
          <p:cNvSpPr txBox="1"/>
          <p:nvPr/>
        </p:nvSpPr>
        <p:spPr bwMode="auto">
          <a:xfrm>
            <a:off x="5430839" y="2819400"/>
            <a:ext cx="309562" cy="28575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7.3%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(406)</a:t>
            </a:r>
          </a:p>
        </p:txBody>
      </p:sp>
      <p:sp>
        <p:nvSpPr>
          <p:cNvPr id="21565" name="TextBox 155"/>
          <p:cNvSpPr txBox="1">
            <a:spLocks noChangeArrowheads="1"/>
          </p:cNvSpPr>
          <p:nvPr/>
        </p:nvSpPr>
        <p:spPr bwMode="auto">
          <a:xfrm>
            <a:off x="5410200" y="4038600"/>
            <a:ext cx="53091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r>
              <a:rPr lang="en-US" sz="1000" dirty="0">
                <a:solidFill>
                  <a:srgbClr val="080DC8"/>
                </a:solidFill>
                <a:latin typeface="Calibri" pitchFamily="34" charset="0"/>
                <a:cs typeface="Andalus" pitchFamily="2" charset="-78"/>
              </a:rPr>
              <a:t>Kenya </a:t>
            </a:r>
          </a:p>
        </p:txBody>
      </p:sp>
      <p:sp>
        <p:nvSpPr>
          <p:cNvPr id="157" name="TextBox 156"/>
          <p:cNvSpPr txBox="1"/>
          <p:nvPr/>
        </p:nvSpPr>
        <p:spPr bwMode="auto">
          <a:xfrm>
            <a:off x="5562600" y="3505200"/>
            <a:ext cx="441146" cy="307777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24.6%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(285)</a:t>
            </a:r>
          </a:p>
        </p:txBody>
      </p:sp>
      <p:sp>
        <p:nvSpPr>
          <p:cNvPr id="21567" name="TextBox 157"/>
          <p:cNvSpPr txBox="1">
            <a:spLocks noChangeArrowheads="1"/>
          </p:cNvSpPr>
          <p:nvPr/>
        </p:nvSpPr>
        <p:spPr bwMode="auto">
          <a:xfrm>
            <a:off x="5181600" y="4267200"/>
            <a:ext cx="5565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r>
              <a:rPr lang="en-US" sz="800" dirty="0">
                <a:solidFill>
                  <a:srgbClr val="080DC8"/>
                </a:solidFill>
                <a:latin typeface="Calibri" pitchFamily="34" charset="0"/>
                <a:cs typeface="Andalus" pitchFamily="2" charset="-78"/>
              </a:rPr>
              <a:t>Tanzania</a:t>
            </a:r>
          </a:p>
        </p:txBody>
      </p:sp>
      <p:sp>
        <p:nvSpPr>
          <p:cNvPr id="159" name="TextBox 158"/>
          <p:cNvSpPr txBox="1"/>
          <p:nvPr/>
        </p:nvSpPr>
        <p:spPr bwMode="auto">
          <a:xfrm>
            <a:off x="5729289" y="4324985"/>
            <a:ext cx="341312" cy="284162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12.3%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(509)</a:t>
            </a:r>
          </a:p>
        </p:txBody>
      </p:sp>
      <p:sp>
        <p:nvSpPr>
          <p:cNvPr id="21569" name="TextBox 159"/>
          <p:cNvSpPr txBox="1">
            <a:spLocks noChangeArrowheads="1"/>
          </p:cNvSpPr>
          <p:nvPr/>
        </p:nvSpPr>
        <p:spPr bwMode="auto">
          <a:xfrm>
            <a:off x="5029200" y="4724400"/>
            <a:ext cx="55496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r>
              <a:rPr lang="en-US" sz="900" dirty="0">
                <a:solidFill>
                  <a:srgbClr val="080DC8"/>
                </a:solidFill>
                <a:latin typeface="Calibri" pitchFamily="34" charset="0"/>
                <a:cs typeface="Andalus" pitchFamily="2" charset="-78"/>
              </a:rPr>
              <a:t>Malawi </a:t>
            </a:r>
          </a:p>
        </p:txBody>
      </p:sp>
      <p:sp>
        <p:nvSpPr>
          <p:cNvPr id="161" name="TextBox 160"/>
          <p:cNvSpPr txBox="1"/>
          <p:nvPr/>
        </p:nvSpPr>
        <p:spPr bwMode="auto">
          <a:xfrm>
            <a:off x="5334000" y="4615934"/>
            <a:ext cx="381000" cy="18466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21.4%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(201)</a:t>
            </a:r>
          </a:p>
        </p:txBody>
      </p:sp>
      <p:sp>
        <p:nvSpPr>
          <p:cNvPr id="21571" name="TextBox 161"/>
          <p:cNvSpPr txBox="1">
            <a:spLocks noChangeArrowheads="1"/>
          </p:cNvSpPr>
          <p:nvPr/>
        </p:nvSpPr>
        <p:spPr bwMode="auto">
          <a:xfrm>
            <a:off x="4812703" y="5791200"/>
            <a:ext cx="5212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r>
              <a:rPr lang="en-US" sz="800" dirty="0">
                <a:solidFill>
                  <a:srgbClr val="080DC8"/>
                </a:solidFill>
                <a:latin typeface="Calibri" pitchFamily="34" charset="0"/>
                <a:cs typeface="Andalus" pitchFamily="2" charset="-78"/>
              </a:rPr>
              <a:t>Soweto </a:t>
            </a:r>
          </a:p>
        </p:txBody>
      </p:sp>
      <p:sp>
        <p:nvSpPr>
          <p:cNvPr id="21573" name="TextBox 163"/>
          <p:cNvSpPr txBox="1">
            <a:spLocks noChangeArrowheads="1"/>
          </p:cNvSpPr>
          <p:nvPr/>
        </p:nvSpPr>
        <p:spPr bwMode="auto">
          <a:xfrm>
            <a:off x="4114800" y="5224790"/>
            <a:ext cx="74571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r>
              <a:rPr lang="en-US" sz="1100" dirty="0">
                <a:solidFill>
                  <a:srgbClr val="080DC8"/>
                </a:solidFill>
                <a:latin typeface="Calibri" pitchFamily="34" charset="0"/>
                <a:cs typeface="Andalus" pitchFamily="2" charset="-78"/>
              </a:rPr>
              <a:t>Botswana</a:t>
            </a:r>
          </a:p>
        </p:txBody>
      </p:sp>
      <p:sp>
        <p:nvSpPr>
          <p:cNvPr id="165" name="TextBox 164"/>
          <p:cNvSpPr txBox="1"/>
          <p:nvPr/>
        </p:nvSpPr>
        <p:spPr bwMode="auto">
          <a:xfrm>
            <a:off x="4631334" y="4953000"/>
            <a:ext cx="397866" cy="276999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19.7%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(117)</a:t>
            </a:r>
          </a:p>
        </p:txBody>
      </p:sp>
      <p:sp>
        <p:nvSpPr>
          <p:cNvPr id="21576" name="TextBox 166"/>
          <p:cNvSpPr txBox="1">
            <a:spLocks noChangeArrowheads="1"/>
          </p:cNvSpPr>
          <p:nvPr/>
        </p:nvSpPr>
        <p:spPr bwMode="auto">
          <a:xfrm>
            <a:off x="4572000" y="5943600"/>
            <a:ext cx="127872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en-US" sz="700" dirty="0">
                <a:solidFill>
                  <a:srgbClr val="080DC8"/>
                </a:solidFill>
                <a:latin typeface="Calibri" pitchFamily="34" charset="0"/>
                <a:cs typeface="Andalus" pitchFamily="2" charset="-78"/>
              </a:rPr>
              <a:t>Cape Town (Township)</a:t>
            </a:r>
          </a:p>
        </p:txBody>
      </p:sp>
      <p:sp>
        <p:nvSpPr>
          <p:cNvPr id="21577" name="TextBox 167"/>
          <p:cNvSpPr txBox="1">
            <a:spLocks noChangeArrowheads="1"/>
          </p:cNvSpPr>
          <p:nvPr/>
        </p:nvSpPr>
        <p:spPr bwMode="auto">
          <a:xfrm>
            <a:off x="4182562" y="6019800"/>
            <a:ext cx="3894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r>
              <a:rPr lang="en-US" sz="600" dirty="0">
                <a:solidFill>
                  <a:srgbClr val="080DC8"/>
                </a:solidFill>
                <a:latin typeface="Calibri" pitchFamily="34" charset="0"/>
                <a:cs typeface="Andalus" pitchFamily="2" charset="-78"/>
              </a:rPr>
              <a:t>Cape Town</a:t>
            </a:r>
          </a:p>
        </p:txBody>
      </p:sp>
      <p:sp>
        <p:nvSpPr>
          <p:cNvPr id="21579" name="TextBox 169"/>
          <p:cNvSpPr txBox="1">
            <a:spLocks noChangeArrowheads="1"/>
          </p:cNvSpPr>
          <p:nvPr/>
        </p:nvSpPr>
        <p:spPr bwMode="auto">
          <a:xfrm>
            <a:off x="3962400" y="5105400"/>
            <a:ext cx="48028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r>
              <a:rPr lang="en-US" sz="1100" dirty="0">
                <a:solidFill>
                  <a:srgbClr val="080DC8"/>
                </a:solidFill>
                <a:latin typeface="Calibri" pitchFamily="34" charset="0"/>
                <a:cs typeface="Andalus" pitchFamily="2" charset="-78"/>
              </a:rPr>
              <a:t>Namibia</a:t>
            </a:r>
          </a:p>
        </p:txBody>
      </p:sp>
      <p:sp>
        <p:nvSpPr>
          <p:cNvPr id="171" name="TextBox 170"/>
          <p:cNvSpPr txBox="1"/>
          <p:nvPr/>
        </p:nvSpPr>
        <p:spPr bwMode="auto">
          <a:xfrm>
            <a:off x="4344989" y="4802188"/>
            <a:ext cx="341312" cy="28575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12.4%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(218)</a:t>
            </a:r>
          </a:p>
        </p:txBody>
      </p:sp>
      <p:sp>
        <p:nvSpPr>
          <p:cNvPr id="21581" name="Rectangle 9"/>
          <p:cNvSpPr>
            <a:spLocks noChangeArrowheads="1"/>
          </p:cNvSpPr>
          <p:nvPr/>
        </p:nvSpPr>
        <p:spPr bwMode="auto">
          <a:xfrm>
            <a:off x="5154486" y="2580745"/>
            <a:ext cx="56178" cy="63729"/>
          </a:xfrm>
          <a:prstGeom prst="rect">
            <a:avLst/>
          </a:prstGeom>
          <a:solidFill>
            <a:srgbClr val="FF3399"/>
          </a:solidFill>
          <a:ln w="6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582" name="TextBox 211"/>
          <p:cNvSpPr txBox="1">
            <a:spLocks noChangeArrowheads="1"/>
          </p:cNvSpPr>
          <p:nvPr/>
        </p:nvSpPr>
        <p:spPr bwMode="auto">
          <a:xfrm>
            <a:off x="4953000" y="2664768"/>
            <a:ext cx="47320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r>
              <a:rPr lang="en-US" sz="900" dirty="0">
                <a:solidFill>
                  <a:srgbClr val="080DC8"/>
                </a:solidFill>
                <a:latin typeface="Calibri" pitchFamily="34" charset="0"/>
                <a:cs typeface="Andalus" pitchFamily="2" charset="-78"/>
              </a:rPr>
              <a:t>Egypt </a:t>
            </a:r>
          </a:p>
        </p:txBody>
      </p:sp>
      <p:sp>
        <p:nvSpPr>
          <p:cNvPr id="213" name="TextBox 212"/>
          <p:cNvSpPr txBox="1"/>
          <p:nvPr/>
        </p:nvSpPr>
        <p:spPr bwMode="auto">
          <a:xfrm>
            <a:off x="5030788" y="2292350"/>
            <a:ext cx="309562" cy="28575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6.2%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(267)</a:t>
            </a:r>
          </a:p>
        </p:txBody>
      </p:sp>
      <p:sp>
        <p:nvSpPr>
          <p:cNvPr id="21507" name="Title 79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dirty="0"/>
              <a:t>HIV Prevalence among MSM in Africa</a:t>
            </a:r>
            <a:endParaRPr lang="en-US" dirty="0"/>
          </a:p>
        </p:txBody>
      </p:sp>
      <p:sp>
        <p:nvSpPr>
          <p:cNvPr id="21508" name="Rectangle 81"/>
          <p:cNvSpPr>
            <a:spLocks noChangeArrowheads="1"/>
          </p:cNvSpPr>
          <p:nvPr/>
        </p:nvSpPr>
        <p:spPr bwMode="auto">
          <a:xfrm>
            <a:off x="381000" y="6572250"/>
            <a:ext cx="830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1000" dirty="0">
                <a:latin typeface="Tw Cen MT" pitchFamily="34" charset="0"/>
              </a:rPr>
              <a:t>Modified From : van </a:t>
            </a:r>
            <a:r>
              <a:rPr lang="en-CA" sz="1000" dirty="0" err="1">
                <a:latin typeface="Tw Cen MT" pitchFamily="34" charset="0"/>
              </a:rPr>
              <a:t>Griensven</a:t>
            </a:r>
            <a:r>
              <a:rPr lang="en-CA" sz="1000" dirty="0">
                <a:latin typeface="Tw Cen MT" pitchFamily="34" charset="0"/>
              </a:rPr>
              <a:t>, Baral, et al.  </a:t>
            </a:r>
            <a:r>
              <a:rPr lang="en-US" sz="1000" dirty="0">
                <a:latin typeface="Tw Cen MT" pitchFamily="34" charset="0"/>
              </a:rPr>
              <a:t>The Global Epidemic of HIV Infection among Men who have Sex with Men.  </a:t>
            </a:r>
            <a:r>
              <a:rPr lang="en-US" sz="1000" dirty="0" err="1">
                <a:latin typeface="Tw Cen MT" pitchFamily="34" charset="0"/>
              </a:rPr>
              <a:t>Curr</a:t>
            </a:r>
            <a:r>
              <a:rPr lang="en-US" sz="1000" dirty="0">
                <a:latin typeface="Tw Cen MT" pitchFamily="34" charset="0"/>
              </a:rPr>
              <a:t> Opinion on HIV/AIDS, 2009</a:t>
            </a:r>
          </a:p>
        </p:txBody>
      </p:sp>
      <p:sp>
        <p:nvSpPr>
          <p:cNvPr id="81" name="Rectangle 137"/>
          <p:cNvSpPr>
            <a:spLocks noChangeArrowheads="1"/>
          </p:cNvSpPr>
          <p:nvPr/>
        </p:nvSpPr>
        <p:spPr bwMode="auto">
          <a:xfrm>
            <a:off x="3174397" y="5085948"/>
            <a:ext cx="34967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r>
              <a:rPr lang="en-US" sz="1100" dirty="0">
                <a:solidFill>
                  <a:srgbClr val="7030A0"/>
                </a:solidFill>
                <a:latin typeface="Tw Cen MT" pitchFamily="34" charset="0"/>
              </a:rPr>
              <a:t>2009</a:t>
            </a:r>
            <a:endParaRPr lang="en-US" dirty="0">
              <a:solidFill>
                <a:srgbClr val="7030A0"/>
              </a:solidFill>
              <a:latin typeface="Tw Cen MT" pitchFamily="34" charset="0"/>
            </a:endParaRPr>
          </a:p>
        </p:txBody>
      </p:sp>
      <p:sp>
        <p:nvSpPr>
          <p:cNvPr id="82" name="Rectangle 137"/>
          <p:cNvSpPr>
            <a:spLocks noChangeArrowheads="1"/>
          </p:cNvSpPr>
          <p:nvPr/>
        </p:nvSpPr>
        <p:spPr bwMode="auto">
          <a:xfrm>
            <a:off x="3174397" y="5296141"/>
            <a:ext cx="34967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r>
              <a:rPr lang="en-US" sz="1100" dirty="0">
                <a:solidFill>
                  <a:srgbClr val="7030A0"/>
                </a:solidFill>
                <a:latin typeface="Tw Cen MT" pitchFamily="34" charset="0"/>
              </a:rPr>
              <a:t>2010</a:t>
            </a:r>
            <a:endParaRPr lang="en-US" dirty="0">
              <a:solidFill>
                <a:srgbClr val="7030A0"/>
              </a:solidFill>
              <a:latin typeface="Tw Cen MT" pitchFamily="34" charset="0"/>
            </a:endParaRPr>
          </a:p>
        </p:txBody>
      </p:sp>
      <p:sp>
        <p:nvSpPr>
          <p:cNvPr id="83" name="Rectangle 137"/>
          <p:cNvSpPr>
            <a:spLocks noChangeArrowheads="1"/>
          </p:cNvSpPr>
          <p:nvPr/>
        </p:nvSpPr>
        <p:spPr bwMode="auto">
          <a:xfrm>
            <a:off x="3174397" y="5506334"/>
            <a:ext cx="34967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r>
              <a:rPr lang="en-US" sz="1100" dirty="0">
                <a:solidFill>
                  <a:srgbClr val="7030A0"/>
                </a:solidFill>
                <a:latin typeface="Tw Cen MT" pitchFamily="34" charset="0"/>
              </a:rPr>
              <a:t>2011</a:t>
            </a:r>
            <a:endParaRPr lang="en-US" dirty="0">
              <a:solidFill>
                <a:srgbClr val="7030A0"/>
              </a:solidFill>
              <a:latin typeface="Tw Cen MT" pitchFamily="34" charset="0"/>
            </a:endParaRPr>
          </a:p>
        </p:txBody>
      </p:sp>
      <p:sp>
        <p:nvSpPr>
          <p:cNvPr id="84" name="Rectangle 136"/>
          <p:cNvSpPr>
            <a:spLocks noChangeArrowheads="1"/>
          </p:cNvSpPr>
          <p:nvPr/>
        </p:nvSpPr>
        <p:spPr bwMode="auto">
          <a:xfrm>
            <a:off x="2932737" y="5165289"/>
            <a:ext cx="191463" cy="117006"/>
          </a:xfrm>
          <a:prstGeom prst="rect">
            <a:avLst/>
          </a:prstGeom>
          <a:solidFill>
            <a:srgbClr val="92D050"/>
          </a:solidFill>
          <a:ln w="8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5" name="Rectangle 136"/>
          <p:cNvSpPr>
            <a:spLocks noChangeArrowheads="1"/>
          </p:cNvSpPr>
          <p:nvPr/>
        </p:nvSpPr>
        <p:spPr bwMode="auto">
          <a:xfrm>
            <a:off x="2932737" y="5359398"/>
            <a:ext cx="191463" cy="117006"/>
          </a:xfrm>
          <a:prstGeom prst="rect">
            <a:avLst/>
          </a:prstGeom>
          <a:solidFill>
            <a:srgbClr val="7030A0"/>
          </a:solidFill>
          <a:ln w="8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6" name="Rectangle 136"/>
          <p:cNvSpPr>
            <a:spLocks noChangeArrowheads="1"/>
          </p:cNvSpPr>
          <p:nvPr/>
        </p:nvSpPr>
        <p:spPr bwMode="auto">
          <a:xfrm>
            <a:off x="2932737" y="5553507"/>
            <a:ext cx="191463" cy="117006"/>
          </a:xfrm>
          <a:prstGeom prst="rect">
            <a:avLst/>
          </a:prstGeom>
          <a:solidFill>
            <a:srgbClr val="0070C0"/>
          </a:solidFill>
          <a:ln w="8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0" name="Rectangle 143"/>
          <p:cNvSpPr>
            <a:spLocks noChangeArrowheads="1"/>
          </p:cNvSpPr>
          <p:nvPr/>
        </p:nvSpPr>
        <p:spPr bwMode="auto">
          <a:xfrm>
            <a:off x="4038600" y="3276600"/>
            <a:ext cx="60764" cy="280928"/>
          </a:xfrm>
          <a:prstGeom prst="rect">
            <a:avLst/>
          </a:prstGeom>
          <a:solidFill>
            <a:srgbClr val="7030A0"/>
          </a:solidFill>
          <a:ln w="8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" name="Rectangle 143"/>
          <p:cNvSpPr>
            <a:spLocks noChangeArrowheads="1"/>
          </p:cNvSpPr>
          <p:nvPr/>
        </p:nvSpPr>
        <p:spPr bwMode="auto">
          <a:xfrm flipH="1">
            <a:off x="2845729" y="3570872"/>
            <a:ext cx="49871" cy="162928"/>
          </a:xfrm>
          <a:prstGeom prst="rect">
            <a:avLst/>
          </a:prstGeom>
          <a:solidFill>
            <a:srgbClr val="0070C0"/>
          </a:solidFill>
          <a:ln w="8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" name="TextBox 4"/>
          <p:cNvSpPr txBox="1">
            <a:spLocks noChangeArrowheads="1"/>
          </p:cNvSpPr>
          <p:nvPr/>
        </p:nvSpPr>
        <p:spPr bwMode="auto">
          <a:xfrm>
            <a:off x="2514600" y="3701534"/>
            <a:ext cx="55816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r>
              <a:rPr lang="en-US" sz="600" dirty="0">
                <a:solidFill>
                  <a:srgbClr val="080DC8"/>
                </a:solidFill>
                <a:latin typeface="Calibri" pitchFamily="34" charset="0"/>
                <a:cs typeface="Andalus" pitchFamily="2" charset="-78"/>
              </a:rPr>
              <a:t>The Gambia</a:t>
            </a:r>
          </a:p>
        </p:txBody>
      </p:sp>
      <p:sp>
        <p:nvSpPr>
          <p:cNvPr id="94" name="TextBox 93"/>
          <p:cNvSpPr txBox="1"/>
          <p:nvPr/>
        </p:nvSpPr>
        <p:spPr bwMode="auto">
          <a:xfrm>
            <a:off x="2895601" y="3426023"/>
            <a:ext cx="228600" cy="30777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13.3%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(215)</a:t>
            </a:r>
          </a:p>
        </p:txBody>
      </p:sp>
      <p:sp>
        <p:nvSpPr>
          <p:cNvPr id="96" name="TextBox 95"/>
          <p:cNvSpPr txBox="1"/>
          <p:nvPr/>
        </p:nvSpPr>
        <p:spPr bwMode="auto">
          <a:xfrm>
            <a:off x="3912465" y="1900944"/>
            <a:ext cx="458780" cy="307777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4.9%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(</a:t>
            </a:r>
            <a:r>
              <a:rPr lang="en-US" sz="7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1,778</a:t>
            </a:r>
            <a:r>
              <a:rPr lang="en-US" sz="7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)</a:t>
            </a:r>
          </a:p>
        </p:txBody>
      </p:sp>
      <p:sp>
        <p:nvSpPr>
          <p:cNvPr id="97" name="TextBox 150"/>
          <p:cNvSpPr txBox="1">
            <a:spLocks noChangeArrowheads="1"/>
          </p:cNvSpPr>
          <p:nvPr/>
        </p:nvSpPr>
        <p:spPr bwMode="auto">
          <a:xfrm>
            <a:off x="3962400" y="2286000"/>
            <a:ext cx="329580" cy="11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000" dirty="0">
                <a:solidFill>
                  <a:srgbClr val="080DC8"/>
                </a:solidFill>
                <a:latin typeface="Calibri" pitchFamily="34" charset="0"/>
                <a:cs typeface="Andalus" pitchFamily="2" charset="-78"/>
              </a:rPr>
              <a:t>Tunisia</a:t>
            </a:r>
          </a:p>
        </p:txBody>
      </p:sp>
      <p:sp>
        <p:nvSpPr>
          <p:cNvPr id="99" name="TextBox 98"/>
          <p:cNvSpPr txBox="1"/>
          <p:nvPr/>
        </p:nvSpPr>
        <p:spPr bwMode="auto">
          <a:xfrm>
            <a:off x="3102313" y="1973461"/>
            <a:ext cx="326687" cy="23634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4.4%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(</a:t>
            </a:r>
            <a:r>
              <a:rPr lang="en-US" sz="7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90</a:t>
            </a:r>
            <a:r>
              <a:rPr lang="en-US" sz="7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)</a:t>
            </a:r>
          </a:p>
        </p:txBody>
      </p:sp>
      <p:sp>
        <p:nvSpPr>
          <p:cNvPr id="100" name="TextBox 150"/>
          <p:cNvSpPr txBox="1">
            <a:spLocks noChangeArrowheads="1"/>
          </p:cNvSpPr>
          <p:nvPr/>
        </p:nvSpPr>
        <p:spPr bwMode="auto">
          <a:xfrm>
            <a:off x="3048001" y="2286000"/>
            <a:ext cx="533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000" dirty="0">
                <a:solidFill>
                  <a:srgbClr val="080DC8"/>
                </a:solidFill>
                <a:latin typeface="Calibri" pitchFamily="34" charset="0"/>
                <a:cs typeface="Andalus" pitchFamily="2" charset="-78"/>
              </a:rPr>
              <a:t>Morocco</a:t>
            </a:r>
          </a:p>
        </p:txBody>
      </p:sp>
      <p:sp>
        <p:nvSpPr>
          <p:cNvPr id="101" name="Rectangle 143"/>
          <p:cNvSpPr>
            <a:spLocks noChangeArrowheads="1"/>
          </p:cNvSpPr>
          <p:nvPr/>
        </p:nvSpPr>
        <p:spPr bwMode="auto">
          <a:xfrm>
            <a:off x="4970024" y="2664767"/>
            <a:ext cx="60764" cy="88305"/>
          </a:xfrm>
          <a:prstGeom prst="rect">
            <a:avLst/>
          </a:prstGeom>
          <a:solidFill>
            <a:srgbClr val="7030A0"/>
          </a:solidFill>
          <a:ln w="8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 bwMode="auto">
          <a:xfrm>
            <a:off x="4729163" y="2411608"/>
            <a:ext cx="391453" cy="307777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5.7%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(259)</a:t>
            </a:r>
          </a:p>
        </p:txBody>
      </p:sp>
      <p:sp>
        <p:nvSpPr>
          <p:cNvPr id="103" name="Rectangle 143"/>
          <p:cNvSpPr>
            <a:spLocks noChangeArrowheads="1"/>
          </p:cNvSpPr>
          <p:nvPr/>
        </p:nvSpPr>
        <p:spPr bwMode="auto">
          <a:xfrm>
            <a:off x="5273236" y="3842207"/>
            <a:ext cx="59974" cy="196858"/>
          </a:xfrm>
          <a:prstGeom prst="rect">
            <a:avLst/>
          </a:prstGeom>
          <a:solidFill>
            <a:srgbClr val="7030A0"/>
          </a:solidFill>
          <a:ln w="8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 bwMode="auto">
          <a:xfrm>
            <a:off x="4952209" y="3614228"/>
            <a:ext cx="439543" cy="307777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13.2%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(</a:t>
            </a:r>
            <a:r>
              <a:rPr lang="en-US" sz="7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306</a:t>
            </a:r>
            <a:r>
              <a:rPr lang="en-US" sz="7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)</a:t>
            </a:r>
          </a:p>
        </p:txBody>
      </p:sp>
      <p:sp>
        <p:nvSpPr>
          <p:cNvPr id="105" name="TextBox 155"/>
          <p:cNvSpPr txBox="1">
            <a:spLocks noChangeArrowheads="1"/>
          </p:cNvSpPr>
          <p:nvPr/>
        </p:nvSpPr>
        <p:spPr bwMode="auto">
          <a:xfrm>
            <a:off x="4717523" y="3812968"/>
            <a:ext cx="58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r>
              <a:rPr lang="en-US" sz="1000" dirty="0">
                <a:solidFill>
                  <a:srgbClr val="080DC8"/>
                </a:solidFill>
                <a:latin typeface="Calibri" pitchFamily="34" charset="0"/>
                <a:cs typeface="Andalus" pitchFamily="2" charset="-78"/>
              </a:rPr>
              <a:t>Uganda</a:t>
            </a:r>
          </a:p>
        </p:txBody>
      </p:sp>
      <p:sp>
        <p:nvSpPr>
          <p:cNvPr id="108" name="Rectangle 143"/>
          <p:cNvSpPr>
            <a:spLocks noChangeArrowheads="1"/>
          </p:cNvSpPr>
          <p:nvPr/>
        </p:nvSpPr>
        <p:spPr bwMode="auto">
          <a:xfrm>
            <a:off x="5365908" y="2675232"/>
            <a:ext cx="60764" cy="88305"/>
          </a:xfrm>
          <a:prstGeom prst="rect">
            <a:avLst/>
          </a:prstGeom>
          <a:solidFill>
            <a:srgbClr val="7030A0"/>
          </a:solidFill>
          <a:ln w="8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 bwMode="auto">
          <a:xfrm>
            <a:off x="5282304" y="2413391"/>
            <a:ext cx="391453" cy="307777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5.9%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(262)</a:t>
            </a:r>
          </a:p>
        </p:txBody>
      </p:sp>
      <p:sp>
        <p:nvSpPr>
          <p:cNvPr id="111" name="Rectangle 143"/>
          <p:cNvSpPr>
            <a:spLocks noChangeArrowheads="1"/>
          </p:cNvSpPr>
          <p:nvPr/>
        </p:nvSpPr>
        <p:spPr bwMode="auto">
          <a:xfrm>
            <a:off x="4876800" y="5334000"/>
            <a:ext cx="60764" cy="320040"/>
          </a:xfrm>
          <a:prstGeom prst="rect">
            <a:avLst/>
          </a:prstGeom>
          <a:solidFill>
            <a:srgbClr val="7030A0"/>
          </a:solidFill>
          <a:ln w="8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 bwMode="auto">
          <a:xfrm>
            <a:off x="4572000" y="5410200"/>
            <a:ext cx="397866" cy="276999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40.7</a:t>
            </a: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(</a:t>
            </a: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285</a:t>
            </a: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)</a:t>
            </a:r>
          </a:p>
        </p:txBody>
      </p:sp>
      <p:sp>
        <p:nvSpPr>
          <p:cNvPr id="110" name="Rectangle 143"/>
          <p:cNvSpPr>
            <a:spLocks noChangeArrowheads="1"/>
          </p:cNvSpPr>
          <p:nvPr/>
        </p:nvSpPr>
        <p:spPr bwMode="auto">
          <a:xfrm>
            <a:off x="5587430" y="3857970"/>
            <a:ext cx="51370" cy="206945"/>
          </a:xfrm>
          <a:prstGeom prst="rect">
            <a:avLst/>
          </a:prstGeom>
          <a:solidFill>
            <a:srgbClr val="7030A0"/>
          </a:solidFill>
          <a:ln w="8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 bwMode="auto">
          <a:xfrm>
            <a:off x="5273854" y="3657600"/>
            <a:ext cx="441146" cy="307777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19.0%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(563)</a:t>
            </a:r>
          </a:p>
        </p:txBody>
      </p:sp>
      <p:sp>
        <p:nvSpPr>
          <p:cNvPr id="114" name="Rectangle 126"/>
          <p:cNvSpPr>
            <a:spLocks noChangeArrowheads="1"/>
          </p:cNvSpPr>
          <p:nvPr/>
        </p:nvSpPr>
        <p:spPr bwMode="auto">
          <a:xfrm flipH="1">
            <a:off x="3535681" y="3276600"/>
            <a:ext cx="45719" cy="91440"/>
          </a:xfrm>
          <a:prstGeom prst="rect">
            <a:avLst/>
          </a:prstGeom>
          <a:solidFill>
            <a:schemeClr val="accent1"/>
          </a:solidFill>
          <a:ln w="8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 bwMode="auto">
          <a:xfrm>
            <a:off x="3276600" y="2971800"/>
            <a:ext cx="441146" cy="307777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0.98%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(n/a)</a:t>
            </a:r>
          </a:p>
        </p:txBody>
      </p:sp>
      <p:sp>
        <p:nvSpPr>
          <p:cNvPr id="117" name="TextBox 4"/>
          <p:cNvSpPr txBox="1">
            <a:spLocks noChangeArrowheads="1"/>
          </p:cNvSpPr>
          <p:nvPr/>
        </p:nvSpPr>
        <p:spPr bwMode="auto">
          <a:xfrm>
            <a:off x="3352800" y="3352800"/>
            <a:ext cx="58221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r>
              <a:rPr lang="en-US" sz="600" dirty="0">
                <a:solidFill>
                  <a:srgbClr val="080DC8"/>
                </a:solidFill>
                <a:latin typeface="Calibri" pitchFamily="34" charset="0"/>
                <a:cs typeface="Andalus" pitchFamily="2" charset="-78"/>
              </a:rPr>
              <a:t>Burkina Faso</a:t>
            </a:r>
          </a:p>
        </p:txBody>
      </p:sp>
      <p:sp>
        <p:nvSpPr>
          <p:cNvPr id="118" name="Rectangle 128"/>
          <p:cNvSpPr>
            <a:spLocks noChangeArrowheads="1"/>
          </p:cNvSpPr>
          <p:nvPr/>
        </p:nvSpPr>
        <p:spPr bwMode="auto">
          <a:xfrm>
            <a:off x="3657600" y="3200400"/>
            <a:ext cx="45719" cy="219456"/>
          </a:xfrm>
          <a:prstGeom prst="rect">
            <a:avLst/>
          </a:prstGeom>
          <a:solidFill>
            <a:srgbClr val="008000"/>
          </a:solidFill>
          <a:ln w="8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 bwMode="auto">
          <a:xfrm>
            <a:off x="3505200" y="2819400"/>
            <a:ext cx="457200" cy="30777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19.0%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(n/a)</a:t>
            </a:r>
          </a:p>
        </p:txBody>
      </p:sp>
      <p:sp>
        <p:nvSpPr>
          <p:cNvPr id="121" name="TextBox 4"/>
          <p:cNvSpPr txBox="1">
            <a:spLocks noChangeArrowheads="1"/>
          </p:cNvSpPr>
          <p:nvPr/>
        </p:nvSpPr>
        <p:spPr bwMode="auto">
          <a:xfrm>
            <a:off x="3962400" y="3886200"/>
            <a:ext cx="5094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r>
              <a:rPr lang="en-US" sz="700" dirty="0">
                <a:solidFill>
                  <a:srgbClr val="080DC8"/>
                </a:solidFill>
                <a:latin typeface="Calibri" pitchFamily="34" charset="0"/>
                <a:cs typeface="Andalus" pitchFamily="2" charset="-78"/>
              </a:rPr>
              <a:t>Cameroon </a:t>
            </a:r>
          </a:p>
        </p:txBody>
      </p:sp>
      <p:sp>
        <p:nvSpPr>
          <p:cNvPr id="122" name="Rectangle 126"/>
          <p:cNvSpPr>
            <a:spLocks noChangeArrowheads="1"/>
          </p:cNvSpPr>
          <p:nvPr/>
        </p:nvSpPr>
        <p:spPr bwMode="auto">
          <a:xfrm>
            <a:off x="4267200" y="3675888"/>
            <a:ext cx="64008" cy="274320"/>
          </a:xfrm>
          <a:prstGeom prst="rect">
            <a:avLst/>
          </a:prstGeom>
          <a:solidFill>
            <a:schemeClr val="accent1"/>
          </a:solidFill>
          <a:ln w="8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 bwMode="auto">
          <a:xfrm>
            <a:off x="4343400" y="3807023"/>
            <a:ext cx="381000" cy="2315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37.0%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(511)</a:t>
            </a:r>
          </a:p>
        </p:txBody>
      </p:sp>
      <p:sp>
        <p:nvSpPr>
          <p:cNvPr id="126" name="TextBox 152"/>
          <p:cNvSpPr txBox="1">
            <a:spLocks noChangeArrowheads="1"/>
          </p:cNvSpPr>
          <p:nvPr/>
        </p:nvSpPr>
        <p:spPr bwMode="auto">
          <a:xfrm>
            <a:off x="4648200" y="3655368"/>
            <a:ext cx="37702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r>
              <a:rPr lang="en-US" sz="900" dirty="0">
                <a:solidFill>
                  <a:srgbClr val="080DC8"/>
                </a:solidFill>
                <a:latin typeface="Calibri" pitchFamily="34" charset="0"/>
                <a:cs typeface="Andalus" pitchFamily="2" charset="-78"/>
              </a:rPr>
              <a:t>CAR</a:t>
            </a:r>
          </a:p>
        </p:txBody>
      </p:sp>
      <p:sp>
        <p:nvSpPr>
          <p:cNvPr id="127" name="Rectangle 126"/>
          <p:cNvSpPr>
            <a:spLocks noChangeArrowheads="1"/>
          </p:cNvSpPr>
          <p:nvPr/>
        </p:nvSpPr>
        <p:spPr bwMode="auto">
          <a:xfrm flipH="1">
            <a:off x="4831081" y="3505200"/>
            <a:ext cx="45719" cy="210312"/>
          </a:xfrm>
          <a:prstGeom prst="rect">
            <a:avLst/>
          </a:prstGeom>
          <a:solidFill>
            <a:schemeClr val="accent1"/>
          </a:solidFill>
          <a:ln w="8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 bwMode="auto">
          <a:xfrm>
            <a:off x="4495800" y="3349823"/>
            <a:ext cx="457200" cy="30777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17.0%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(n/a)</a:t>
            </a:r>
          </a:p>
        </p:txBody>
      </p:sp>
      <p:sp>
        <p:nvSpPr>
          <p:cNvPr id="129" name="Rectangle 126"/>
          <p:cNvSpPr>
            <a:spLocks noChangeArrowheads="1"/>
          </p:cNvSpPr>
          <p:nvPr/>
        </p:nvSpPr>
        <p:spPr bwMode="auto">
          <a:xfrm>
            <a:off x="3288792" y="3352800"/>
            <a:ext cx="64008" cy="301752"/>
          </a:xfrm>
          <a:prstGeom prst="rect">
            <a:avLst/>
          </a:prstGeom>
          <a:solidFill>
            <a:schemeClr val="accent1"/>
          </a:solidFill>
          <a:ln w="8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 bwMode="auto">
          <a:xfrm>
            <a:off x="2987854" y="3121223"/>
            <a:ext cx="441146" cy="307777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50.0%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(96)</a:t>
            </a:r>
          </a:p>
        </p:txBody>
      </p:sp>
      <p:sp>
        <p:nvSpPr>
          <p:cNvPr id="132" name="TextBox 4"/>
          <p:cNvSpPr txBox="1">
            <a:spLocks noChangeArrowheads="1"/>
          </p:cNvSpPr>
          <p:nvPr/>
        </p:nvSpPr>
        <p:spPr bwMode="auto">
          <a:xfrm>
            <a:off x="3124200" y="3657601"/>
            <a:ext cx="457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r>
              <a:rPr lang="en-US" sz="600" dirty="0">
                <a:solidFill>
                  <a:srgbClr val="080DC8"/>
                </a:solidFill>
                <a:latin typeface="Calibri" pitchFamily="34" charset="0"/>
                <a:cs typeface="Andalus" pitchFamily="2" charset="-78"/>
              </a:rPr>
              <a:t>Cote d’Ivoire</a:t>
            </a:r>
          </a:p>
        </p:txBody>
      </p:sp>
      <p:sp>
        <p:nvSpPr>
          <p:cNvPr id="133" name="Rectangle 126"/>
          <p:cNvSpPr>
            <a:spLocks noChangeArrowheads="1"/>
          </p:cNvSpPr>
          <p:nvPr/>
        </p:nvSpPr>
        <p:spPr bwMode="auto">
          <a:xfrm>
            <a:off x="2743200" y="3605784"/>
            <a:ext cx="54864" cy="128016"/>
          </a:xfrm>
          <a:prstGeom prst="rect">
            <a:avLst/>
          </a:prstGeom>
          <a:solidFill>
            <a:schemeClr val="accent1"/>
          </a:solidFill>
          <a:ln w="8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 bwMode="auto">
          <a:xfrm>
            <a:off x="2514600" y="3349823"/>
            <a:ext cx="389850" cy="307777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9.8%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(205)</a:t>
            </a:r>
          </a:p>
        </p:txBody>
      </p:sp>
      <p:sp>
        <p:nvSpPr>
          <p:cNvPr id="135" name="Rectangle 126"/>
          <p:cNvSpPr>
            <a:spLocks noChangeArrowheads="1"/>
          </p:cNvSpPr>
          <p:nvPr/>
        </p:nvSpPr>
        <p:spPr bwMode="auto">
          <a:xfrm>
            <a:off x="5867400" y="3854603"/>
            <a:ext cx="54864" cy="210312"/>
          </a:xfrm>
          <a:prstGeom prst="rect">
            <a:avLst/>
          </a:prstGeom>
          <a:solidFill>
            <a:schemeClr val="accent1"/>
          </a:solidFill>
          <a:ln w="8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 bwMode="auto">
          <a:xfrm>
            <a:off x="5791200" y="4038600"/>
            <a:ext cx="441146" cy="307777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19.8%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(253)</a:t>
            </a:r>
          </a:p>
        </p:txBody>
      </p:sp>
      <p:sp>
        <p:nvSpPr>
          <p:cNvPr id="137" name="Rectangle 128"/>
          <p:cNvSpPr>
            <a:spLocks noChangeArrowheads="1"/>
          </p:cNvSpPr>
          <p:nvPr/>
        </p:nvSpPr>
        <p:spPr bwMode="auto">
          <a:xfrm>
            <a:off x="5964936" y="3810000"/>
            <a:ext cx="54864" cy="155448"/>
          </a:xfrm>
          <a:prstGeom prst="rect">
            <a:avLst/>
          </a:prstGeom>
          <a:solidFill>
            <a:srgbClr val="008000"/>
          </a:solidFill>
          <a:ln w="8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 bwMode="auto">
          <a:xfrm>
            <a:off x="5848130" y="3533001"/>
            <a:ext cx="402674" cy="276999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14.3%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(</a:t>
            </a: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449</a:t>
            </a: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)</a:t>
            </a:r>
          </a:p>
        </p:txBody>
      </p:sp>
      <p:sp>
        <p:nvSpPr>
          <p:cNvPr id="141" name="Rectangle 136"/>
          <p:cNvSpPr>
            <a:spLocks noChangeArrowheads="1"/>
          </p:cNvSpPr>
          <p:nvPr/>
        </p:nvSpPr>
        <p:spPr bwMode="auto">
          <a:xfrm>
            <a:off x="5410200" y="5216994"/>
            <a:ext cx="45719" cy="117006"/>
          </a:xfrm>
          <a:prstGeom prst="rect">
            <a:avLst/>
          </a:prstGeom>
          <a:solidFill>
            <a:srgbClr val="0070C0"/>
          </a:solidFill>
          <a:ln w="8">
            <a:solidFill>
              <a:srgbClr val="6E6E6E"/>
            </a:solidFill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" name="TextBox 167"/>
          <p:cNvSpPr txBox="1">
            <a:spLocks noChangeArrowheads="1"/>
          </p:cNvSpPr>
          <p:nvPr/>
        </p:nvSpPr>
        <p:spPr bwMode="auto">
          <a:xfrm>
            <a:off x="5486400" y="5257800"/>
            <a:ext cx="304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r>
              <a:rPr lang="en-US" sz="600" dirty="0">
                <a:solidFill>
                  <a:srgbClr val="080DC8"/>
                </a:solidFill>
                <a:latin typeface="Calibri" pitchFamily="34" charset="0"/>
                <a:cs typeface="Andalus" pitchFamily="2" charset="-78"/>
              </a:rPr>
              <a:t>Maputo </a:t>
            </a:r>
          </a:p>
        </p:txBody>
      </p:sp>
      <p:sp>
        <p:nvSpPr>
          <p:cNvPr id="145" name="TextBox 144"/>
          <p:cNvSpPr txBox="1"/>
          <p:nvPr/>
        </p:nvSpPr>
        <p:spPr bwMode="auto">
          <a:xfrm>
            <a:off x="5562600" y="5105401"/>
            <a:ext cx="228600" cy="22860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8.1%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(358)</a:t>
            </a:r>
            <a:endParaRPr lang="en-US" sz="600" b="1" dirty="0">
              <a:solidFill>
                <a:schemeClr val="accent2">
                  <a:lumMod val="75000"/>
                </a:schemeClr>
              </a:solidFill>
              <a:latin typeface="+mn-lt"/>
              <a:cs typeface="Andalus" pitchFamily="2" charset="-78"/>
            </a:endParaRPr>
          </a:p>
        </p:txBody>
      </p:sp>
      <p:sp>
        <p:nvSpPr>
          <p:cNvPr id="146" name="Rectangle 136"/>
          <p:cNvSpPr>
            <a:spLocks noChangeArrowheads="1"/>
          </p:cNvSpPr>
          <p:nvPr/>
        </p:nvSpPr>
        <p:spPr bwMode="auto">
          <a:xfrm>
            <a:off x="5486400" y="5029200"/>
            <a:ext cx="54864" cy="117006"/>
          </a:xfrm>
          <a:prstGeom prst="rect">
            <a:avLst/>
          </a:prstGeom>
          <a:solidFill>
            <a:srgbClr val="0070C0"/>
          </a:solidFill>
          <a:ln w="8">
            <a:solidFill>
              <a:srgbClr val="6E6E6E"/>
            </a:solidFill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9" name="TextBox 167"/>
          <p:cNvSpPr txBox="1">
            <a:spLocks noChangeArrowheads="1"/>
          </p:cNvSpPr>
          <p:nvPr/>
        </p:nvSpPr>
        <p:spPr bwMode="auto">
          <a:xfrm>
            <a:off x="5562600" y="5029200"/>
            <a:ext cx="2370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r>
              <a:rPr lang="en-US" sz="600" dirty="0">
                <a:solidFill>
                  <a:srgbClr val="080DC8"/>
                </a:solidFill>
                <a:latin typeface="Calibri" pitchFamily="34" charset="0"/>
                <a:cs typeface="Andalus" pitchFamily="2" charset="-78"/>
              </a:rPr>
              <a:t>Beira</a:t>
            </a:r>
          </a:p>
        </p:txBody>
      </p:sp>
      <p:sp>
        <p:nvSpPr>
          <p:cNvPr id="151" name="TextBox 150"/>
          <p:cNvSpPr txBox="1"/>
          <p:nvPr/>
        </p:nvSpPr>
        <p:spPr bwMode="auto">
          <a:xfrm>
            <a:off x="5486400" y="4800600"/>
            <a:ext cx="288002" cy="15240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9</a:t>
            </a: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.1%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(583)</a:t>
            </a:r>
            <a:endParaRPr lang="en-US" sz="600" b="1" dirty="0">
              <a:solidFill>
                <a:schemeClr val="accent2">
                  <a:lumMod val="75000"/>
                </a:schemeClr>
              </a:solidFill>
              <a:latin typeface="+mn-lt"/>
              <a:cs typeface="Andalus" pitchFamily="2" charset="-78"/>
            </a:endParaRPr>
          </a:p>
        </p:txBody>
      </p:sp>
      <p:sp>
        <p:nvSpPr>
          <p:cNvPr id="153" name="TextBox 152"/>
          <p:cNvSpPr txBox="1"/>
          <p:nvPr/>
        </p:nvSpPr>
        <p:spPr bwMode="auto">
          <a:xfrm>
            <a:off x="5731798" y="4676001"/>
            <a:ext cx="364202" cy="276999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3</a:t>
            </a: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.1%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(353)</a:t>
            </a:r>
            <a:endParaRPr lang="en-US" sz="600" b="1" dirty="0">
              <a:solidFill>
                <a:schemeClr val="accent2">
                  <a:lumMod val="75000"/>
                </a:schemeClr>
              </a:solidFill>
              <a:latin typeface="+mn-lt"/>
              <a:cs typeface="Andalus" pitchFamily="2" charset="-78"/>
            </a:endParaRPr>
          </a:p>
        </p:txBody>
      </p:sp>
      <p:sp>
        <p:nvSpPr>
          <p:cNvPr id="156" name="TextBox 167"/>
          <p:cNvSpPr txBox="1">
            <a:spLocks noChangeArrowheads="1"/>
          </p:cNvSpPr>
          <p:nvPr/>
        </p:nvSpPr>
        <p:spPr bwMode="auto">
          <a:xfrm>
            <a:off x="5706562" y="4844534"/>
            <a:ext cx="46563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r>
              <a:rPr lang="en-US" sz="600" dirty="0">
                <a:solidFill>
                  <a:srgbClr val="080DC8"/>
                </a:solidFill>
                <a:latin typeface="Calibri" pitchFamily="34" charset="0"/>
                <a:cs typeface="Andalus" pitchFamily="2" charset="-78"/>
              </a:rPr>
              <a:t>Nampula</a:t>
            </a:r>
          </a:p>
        </p:txBody>
      </p:sp>
      <p:sp>
        <p:nvSpPr>
          <p:cNvPr id="160" name="Rectangle 136"/>
          <p:cNvSpPr>
            <a:spLocks noChangeArrowheads="1"/>
          </p:cNvSpPr>
          <p:nvPr/>
        </p:nvSpPr>
        <p:spPr bwMode="auto">
          <a:xfrm>
            <a:off x="5745481" y="4759794"/>
            <a:ext cx="45719" cy="91440"/>
          </a:xfrm>
          <a:prstGeom prst="rect">
            <a:avLst/>
          </a:prstGeom>
          <a:solidFill>
            <a:srgbClr val="0070C0"/>
          </a:solidFill>
          <a:ln w="8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" name="TextBox 169"/>
          <p:cNvSpPr txBox="1">
            <a:spLocks noChangeArrowheads="1"/>
          </p:cNvSpPr>
          <p:nvPr/>
        </p:nvSpPr>
        <p:spPr bwMode="auto">
          <a:xfrm>
            <a:off x="4495800" y="4495800"/>
            <a:ext cx="63920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r>
              <a:rPr lang="en-US" sz="900" dirty="0">
                <a:solidFill>
                  <a:srgbClr val="080DC8"/>
                </a:solidFill>
                <a:latin typeface="Calibri" pitchFamily="34" charset="0"/>
                <a:cs typeface="Andalus" pitchFamily="2" charset="-78"/>
              </a:rPr>
              <a:t>Zambia</a:t>
            </a:r>
          </a:p>
        </p:txBody>
      </p:sp>
      <p:sp>
        <p:nvSpPr>
          <p:cNvPr id="139" name="Rectangle 143"/>
          <p:cNvSpPr>
            <a:spLocks noChangeArrowheads="1"/>
          </p:cNvSpPr>
          <p:nvPr/>
        </p:nvSpPr>
        <p:spPr bwMode="auto">
          <a:xfrm>
            <a:off x="4953000" y="4343400"/>
            <a:ext cx="60764" cy="353564"/>
          </a:xfrm>
          <a:prstGeom prst="rect">
            <a:avLst/>
          </a:prstGeom>
          <a:solidFill>
            <a:srgbClr val="7030A0"/>
          </a:solidFill>
          <a:ln w="8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 bwMode="auto">
          <a:xfrm>
            <a:off x="4953000" y="4419600"/>
            <a:ext cx="402674" cy="276999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33.0</a:t>
            </a: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(</a:t>
            </a: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641</a:t>
            </a: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)</a:t>
            </a:r>
          </a:p>
        </p:txBody>
      </p:sp>
      <p:sp>
        <p:nvSpPr>
          <p:cNvPr id="144" name="Rectangle 128"/>
          <p:cNvSpPr>
            <a:spLocks noChangeArrowheads="1"/>
          </p:cNvSpPr>
          <p:nvPr/>
        </p:nvSpPr>
        <p:spPr bwMode="auto">
          <a:xfrm flipH="1">
            <a:off x="3703319" y="3505200"/>
            <a:ext cx="45719" cy="219456"/>
          </a:xfrm>
          <a:prstGeom prst="rect">
            <a:avLst/>
          </a:prstGeom>
          <a:solidFill>
            <a:srgbClr val="008000"/>
          </a:solidFill>
          <a:ln w="8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7" name="TextBox 4"/>
          <p:cNvSpPr txBox="1">
            <a:spLocks noChangeArrowheads="1"/>
          </p:cNvSpPr>
          <p:nvPr/>
        </p:nvSpPr>
        <p:spPr bwMode="auto">
          <a:xfrm>
            <a:off x="3657600" y="3657600"/>
            <a:ext cx="533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r>
              <a:rPr lang="en-US" sz="600" dirty="0">
                <a:solidFill>
                  <a:srgbClr val="080DC8"/>
                </a:solidFill>
                <a:latin typeface="Calibri" pitchFamily="34" charset="0"/>
                <a:cs typeface="Andalus" pitchFamily="2" charset="-78"/>
              </a:rPr>
              <a:t>Togo</a:t>
            </a:r>
          </a:p>
        </p:txBody>
      </p:sp>
      <p:sp>
        <p:nvSpPr>
          <p:cNvPr id="162" name="TextBox 161"/>
          <p:cNvSpPr txBox="1"/>
          <p:nvPr/>
        </p:nvSpPr>
        <p:spPr bwMode="auto">
          <a:xfrm>
            <a:off x="3731396" y="3733800"/>
            <a:ext cx="402674" cy="276999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20.3</a:t>
            </a: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(</a:t>
            </a: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N/A</a:t>
            </a: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)</a:t>
            </a:r>
          </a:p>
        </p:txBody>
      </p:sp>
      <p:sp>
        <p:nvSpPr>
          <p:cNvPr id="168" name="TextBox 166"/>
          <p:cNvSpPr txBox="1">
            <a:spLocks noChangeArrowheads="1"/>
          </p:cNvSpPr>
          <p:nvPr/>
        </p:nvSpPr>
        <p:spPr bwMode="auto">
          <a:xfrm>
            <a:off x="5486400" y="5486401"/>
            <a:ext cx="381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r>
              <a:rPr lang="en-US" sz="700" dirty="0">
                <a:solidFill>
                  <a:srgbClr val="080DC8"/>
                </a:solidFill>
                <a:latin typeface="Calibri" pitchFamily="34" charset="0"/>
                <a:cs typeface="Andalus" pitchFamily="2" charset="-78"/>
              </a:rPr>
              <a:t>Swaziland</a:t>
            </a:r>
          </a:p>
        </p:txBody>
      </p:sp>
      <p:sp>
        <p:nvSpPr>
          <p:cNvPr id="172" name="TextBox 171"/>
          <p:cNvSpPr txBox="1"/>
          <p:nvPr/>
        </p:nvSpPr>
        <p:spPr bwMode="auto">
          <a:xfrm>
            <a:off x="5410200" y="5334001"/>
            <a:ext cx="304800" cy="22860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8.1%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(358)</a:t>
            </a:r>
            <a:endParaRPr lang="en-US" sz="600" b="1" dirty="0">
              <a:solidFill>
                <a:schemeClr val="accent2">
                  <a:lumMod val="75000"/>
                </a:schemeClr>
              </a:solidFill>
              <a:latin typeface="+mn-lt"/>
              <a:cs typeface="Andalus" pitchFamily="2" charset="-78"/>
            </a:endParaRPr>
          </a:p>
        </p:txBody>
      </p:sp>
      <p:sp>
        <p:nvSpPr>
          <p:cNvPr id="173" name="TextBox 172"/>
          <p:cNvSpPr txBox="1"/>
          <p:nvPr/>
        </p:nvSpPr>
        <p:spPr bwMode="auto">
          <a:xfrm>
            <a:off x="4876800" y="5681990"/>
            <a:ext cx="382865" cy="26161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28.9%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(249)</a:t>
            </a:r>
          </a:p>
        </p:txBody>
      </p:sp>
      <p:sp>
        <p:nvSpPr>
          <p:cNvPr id="174" name="TextBox 173"/>
          <p:cNvSpPr txBox="1"/>
          <p:nvPr/>
        </p:nvSpPr>
        <p:spPr bwMode="auto">
          <a:xfrm>
            <a:off x="3657600" y="3124200"/>
            <a:ext cx="416175" cy="276999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13.4%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(1,125)</a:t>
            </a:r>
            <a:endParaRPr lang="en-US" sz="600" b="1" dirty="0">
              <a:solidFill>
                <a:schemeClr val="accent2">
                  <a:lumMod val="75000"/>
                </a:schemeClr>
              </a:solidFill>
              <a:latin typeface="+mn-lt"/>
              <a:cs typeface="Andalus" pitchFamily="2" charset="-78"/>
            </a:endParaRPr>
          </a:p>
        </p:txBody>
      </p:sp>
      <p:sp>
        <p:nvSpPr>
          <p:cNvPr id="175" name="TextBox 174"/>
          <p:cNvSpPr txBox="1"/>
          <p:nvPr/>
        </p:nvSpPr>
        <p:spPr bwMode="auto">
          <a:xfrm>
            <a:off x="3886200" y="2971800"/>
            <a:ext cx="416175" cy="276999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17.2%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(1,291)</a:t>
            </a:r>
            <a:endParaRPr lang="en-US" sz="600" b="1" dirty="0">
              <a:solidFill>
                <a:schemeClr val="accent2">
                  <a:lumMod val="75000"/>
                </a:schemeClr>
              </a:solidFill>
              <a:latin typeface="+mn-lt"/>
              <a:cs typeface="Andalus" pitchFamily="2" charset="-78"/>
            </a:endParaRPr>
          </a:p>
        </p:txBody>
      </p:sp>
      <p:sp>
        <p:nvSpPr>
          <p:cNvPr id="177" name="Rectangle 126"/>
          <p:cNvSpPr>
            <a:spLocks noChangeArrowheads="1"/>
          </p:cNvSpPr>
          <p:nvPr/>
        </p:nvSpPr>
        <p:spPr bwMode="auto">
          <a:xfrm>
            <a:off x="4191000" y="3276600"/>
            <a:ext cx="64008" cy="301752"/>
          </a:xfrm>
          <a:prstGeom prst="rect">
            <a:avLst/>
          </a:prstGeom>
          <a:solidFill>
            <a:schemeClr val="accent1"/>
          </a:solidFill>
          <a:ln w="8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 bwMode="auto">
          <a:xfrm>
            <a:off x="4191000" y="3124200"/>
            <a:ext cx="416175" cy="276999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21.1</a:t>
            </a: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%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(712)</a:t>
            </a:r>
            <a:endParaRPr lang="en-US" sz="600" b="1" dirty="0">
              <a:solidFill>
                <a:schemeClr val="accent2">
                  <a:lumMod val="75000"/>
                </a:schemeClr>
              </a:solidFill>
              <a:latin typeface="+mn-lt"/>
              <a:cs typeface="Andalus" pitchFamily="2" charset="-78"/>
            </a:endParaRPr>
          </a:p>
        </p:txBody>
      </p:sp>
      <p:sp>
        <p:nvSpPr>
          <p:cNvPr id="182" name="TextBox 181"/>
          <p:cNvSpPr txBox="1"/>
          <p:nvPr/>
        </p:nvSpPr>
        <p:spPr bwMode="auto">
          <a:xfrm>
            <a:off x="4191000" y="5791200"/>
            <a:ext cx="402674" cy="276999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10.6%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(538)</a:t>
            </a:r>
          </a:p>
        </p:txBody>
      </p:sp>
      <p:sp>
        <p:nvSpPr>
          <p:cNvPr id="183" name="TextBox 182"/>
          <p:cNvSpPr txBox="1"/>
          <p:nvPr/>
        </p:nvSpPr>
        <p:spPr bwMode="auto">
          <a:xfrm>
            <a:off x="4267200" y="5562600"/>
            <a:ext cx="402674" cy="276999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25.5%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(200)</a:t>
            </a:r>
          </a:p>
        </p:txBody>
      </p:sp>
      <p:sp>
        <p:nvSpPr>
          <p:cNvPr id="158" name="Rectangle 129"/>
          <p:cNvSpPr>
            <a:spLocks noChangeArrowheads="1"/>
          </p:cNvSpPr>
          <p:nvPr/>
        </p:nvSpPr>
        <p:spPr bwMode="auto">
          <a:xfrm>
            <a:off x="3174397" y="6096000"/>
            <a:ext cx="34967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0" rIns="0" bIns="0">
            <a:noAutofit/>
          </a:bodyPr>
          <a:lstStyle/>
          <a:p>
            <a:r>
              <a:rPr lang="en-US" sz="1100" dirty="0">
                <a:solidFill>
                  <a:srgbClr val="7030A0"/>
                </a:solidFill>
                <a:latin typeface="Tw Cen MT" pitchFamily="34" charset="0"/>
              </a:rPr>
              <a:t>2014</a:t>
            </a:r>
          </a:p>
        </p:txBody>
      </p:sp>
      <p:sp>
        <p:nvSpPr>
          <p:cNvPr id="164" name="Rectangle 130"/>
          <p:cNvSpPr>
            <a:spLocks noChangeArrowheads="1"/>
          </p:cNvSpPr>
          <p:nvPr/>
        </p:nvSpPr>
        <p:spPr bwMode="auto">
          <a:xfrm>
            <a:off x="5181600" y="5513832"/>
            <a:ext cx="54864" cy="201168"/>
          </a:xfrm>
          <a:prstGeom prst="rect">
            <a:avLst/>
          </a:prstGeom>
          <a:solidFill>
            <a:srgbClr val="FF9900"/>
          </a:solidFill>
          <a:ln w="8">
            <a:solidFill>
              <a:srgbClr val="6E6E6E"/>
            </a:solidFill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6" name="Rectangle 130"/>
          <p:cNvSpPr>
            <a:spLocks noChangeArrowheads="1"/>
          </p:cNvSpPr>
          <p:nvPr/>
        </p:nvSpPr>
        <p:spPr bwMode="auto">
          <a:xfrm>
            <a:off x="5257800" y="5638800"/>
            <a:ext cx="54864" cy="228600"/>
          </a:xfrm>
          <a:prstGeom prst="rect">
            <a:avLst/>
          </a:prstGeom>
          <a:solidFill>
            <a:srgbClr val="FF9900"/>
          </a:solidFill>
          <a:ln w="8">
            <a:solidFill>
              <a:srgbClr val="6E6E6E"/>
            </a:solidFill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6" name="TextBox 167"/>
          <p:cNvSpPr txBox="1">
            <a:spLocks noChangeArrowheads="1"/>
          </p:cNvSpPr>
          <p:nvPr/>
        </p:nvSpPr>
        <p:spPr bwMode="auto">
          <a:xfrm>
            <a:off x="5029200" y="5410200"/>
            <a:ext cx="304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r>
              <a:rPr lang="en-US" sz="600" dirty="0">
                <a:solidFill>
                  <a:srgbClr val="080DC8"/>
                </a:solidFill>
                <a:latin typeface="Calibri" pitchFamily="34" charset="0"/>
                <a:cs typeface="Andalus" pitchFamily="2" charset="-78"/>
              </a:rPr>
              <a:t>Maseru</a:t>
            </a:r>
          </a:p>
        </p:txBody>
      </p:sp>
      <p:sp>
        <p:nvSpPr>
          <p:cNvPr id="179" name="TextBox 167"/>
          <p:cNvSpPr txBox="1">
            <a:spLocks noChangeArrowheads="1"/>
          </p:cNvSpPr>
          <p:nvPr/>
        </p:nvSpPr>
        <p:spPr bwMode="auto">
          <a:xfrm>
            <a:off x="5334000" y="5758934"/>
            <a:ext cx="381000" cy="10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r>
              <a:rPr lang="en-US" sz="600" dirty="0" err="1">
                <a:solidFill>
                  <a:srgbClr val="080DC8"/>
                </a:solidFill>
                <a:latin typeface="Calibri" pitchFamily="34" charset="0"/>
                <a:cs typeface="Andalus" pitchFamily="2" charset="-78"/>
              </a:rPr>
              <a:t>Maputsoe</a:t>
            </a:r>
            <a:endParaRPr lang="en-US" sz="600" dirty="0">
              <a:solidFill>
                <a:srgbClr val="080DC8"/>
              </a:solidFill>
              <a:latin typeface="Calibri" pitchFamily="34" charset="0"/>
              <a:cs typeface="Andalus" pitchFamily="2" charset="-78"/>
            </a:endParaRPr>
          </a:p>
        </p:txBody>
      </p:sp>
      <p:sp>
        <p:nvSpPr>
          <p:cNvPr id="180" name="TextBox 179"/>
          <p:cNvSpPr txBox="1"/>
          <p:nvPr/>
        </p:nvSpPr>
        <p:spPr bwMode="auto">
          <a:xfrm>
            <a:off x="5334000" y="5606534"/>
            <a:ext cx="218008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35.4%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(211)</a:t>
            </a:r>
            <a:endParaRPr lang="en-US" sz="600" b="1" dirty="0">
              <a:solidFill>
                <a:schemeClr val="accent2">
                  <a:lumMod val="75000"/>
                </a:schemeClr>
              </a:solidFill>
              <a:latin typeface="+mn-lt"/>
              <a:cs typeface="Andalus" pitchFamily="2" charset="-78"/>
            </a:endParaRPr>
          </a:p>
        </p:txBody>
      </p:sp>
      <p:sp>
        <p:nvSpPr>
          <p:cNvPr id="184" name="TextBox 183"/>
          <p:cNvSpPr txBox="1"/>
          <p:nvPr/>
        </p:nvSpPr>
        <p:spPr bwMode="auto">
          <a:xfrm>
            <a:off x="4953000" y="5209401"/>
            <a:ext cx="402674" cy="200799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ndalus" pitchFamily="2" charset="-78"/>
              </a:rPr>
              <a:t>31.1%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(318)</a:t>
            </a:r>
            <a:endParaRPr lang="en-US" sz="600" b="1" dirty="0">
              <a:solidFill>
                <a:schemeClr val="accent2">
                  <a:lumMod val="75000"/>
                </a:schemeClr>
              </a:solidFill>
              <a:latin typeface="+mn-lt"/>
              <a:cs typeface="Andalus" pitchFamily="2" charset="-78"/>
            </a:endParaRPr>
          </a:p>
        </p:txBody>
      </p:sp>
      <p:sp>
        <p:nvSpPr>
          <p:cNvPr id="95" name="Rectangle 53"/>
          <p:cNvSpPr>
            <a:spLocks noChangeArrowheads="1"/>
          </p:cNvSpPr>
          <p:nvPr/>
        </p:nvSpPr>
        <p:spPr bwMode="auto">
          <a:xfrm>
            <a:off x="4113637" y="2209801"/>
            <a:ext cx="45719" cy="91900"/>
          </a:xfrm>
          <a:prstGeom prst="rect">
            <a:avLst/>
          </a:prstGeom>
          <a:solidFill>
            <a:srgbClr val="FF3300"/>
          </a:solidFill>
          <a:ln w="6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8" name="Rectangle 53"/>
          <p:cNvSpPr>
            <a:spLocks noChangeArrowheads="1"/>
          </p:cNvSpPr>
          <p:nvPr/>
        </p:nvSpPr>
        <p:spPr bwMode="auto">
          <a:xfrm>
            <a:off x="3222854" y="2219413"/>
            <a:ext cx="45719" cy="91900"/>
          </a:xfrm>
          <a:prstGeom prst="rect">
            <a:avLst/>
          </a:prstGeom>
          <a:solidFill>
            <a:srgbClr val="FF3300"/>
          </a:solidFill>
          <a:ln w="6">
            <a:solidFill>
              <a:srgbClr val="6E6E6E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7" name="Rectangle 128"/>
          <p:cNvSpPr>
            <a:spLocks noChangeArrowheads="1"/>
          </p:cNvSpPr>
          <p:nvPr/>
        </p:nvSpPr>
        <p:spPr bwMode="auto">
          <a:xfrm flipH="1">
            <a:off x="5364481" y="5425440"/>
            <a:ext cx="45719" cy="137160"/>
          </a:xfrm>
          <a:prstGeom prst="rect">
            <a:avLst/>
          </a:prstGeom>
          <a:solidFill>
            <a:srgbClr val="008000"/>
          </a:solidFill>
          <a:ln w="8">
            <a:solidFill>
              <a:srgbClr val="6E6E6E"/>
            </a:solidFill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72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 animBg="1"/>
      <p:bldP spid="21517" grpId="0" animBg="1"/>
      <p:bldP spid="21518" grpId="0" animBg="1"/>
      <p:bldP spid="21519" grpId="0" animBg="1"/>
      <p:bldP spid="21520" grpId="0" animBg="1"/>
      <p:bldP spid="21521" grpId="0" animBg="1"/>
      <p:bldP spid="21522" grpId="0" animBg="1"/>
      <p:bldP spid="21523" grpId="0" animBg="1"/>
      <p:bldP spid="21524" grpId="0" animBg="1"/>
      <p:bldP spid="21525" grpId="0" animBg="1"/>
      <p:bldP spid="21528" grpId="0" animBg="1"/>
      <p:bldP spid="21529" grpId="0" animBg="1"/>
      <p:bldP spid="21530" grpId="0" animBg="1"/>
      <p:bldP spid="21532" grpId="0" animBg="1"/>
      <p:bldP spid="21535" grpId="0" animBg="1"/>
      <p:bldP spid="21536" grpId="0"/>
      <p:bldP spid="21537" grpId="0" animBg="1"/>
      <p:bldP spid="21538" grpId="0"/>
      <p:bldP spid="21539" grpId="0" animBg="1"/>
      <p:bldP spid="21541" grpId="0" animBg="1"/>
      <p:bldP spid="21542" grpId="0"/>
      <p:bldP spid="21543" grpId="0" animBg="1"/>
      <p:bldP spid="21544" grpId="0"/>
      <p:bldP spid="21545" grpId="0" animBg="1"/>
      <p:bldP spid="21546" grpId="0"/>
      <p:bldP spid="21553" grpId="0" animBg="1"/>
      <p:bldP spid="21554" grpId="0"/>
      <p:bldP spid="21555" grpId="0"/>
      <p:bldP spid="6" grpId="0"/>
      <p:bldP spid="148" grpId="0"/>
      <p:bldP spid="21558" grpId="0"/>
      <p:bldP spid="150" grpId="0"/>
      <p:bldP spid="21560" grpId="0"/>
      <p:bldP spid="21562" grpId="0"/>
      <p:bldP spid="154" grpId="0"/>
      <p:bldP spid="155" grpId="0"/>
      <p:bldP spid="21565" grpId="0"/>
      <p:bldP spid="157" grpId="0"/>
      <p:bldP spid="21567" grpId="0"/>
      <p:bldP spid="159" grpId="0"/>
      <p:bldP spid="21569" grpId="0"/>
      <p:bldP spid="161" grpId="0"/>
      <p:bldP spid="21571" grpId="0"/>
      <p:bldP spid="21573" grpId="0"/>
      <p:bldP spid="165" grpId="0"/>
      <p:bldP spid="21576" grpId="0"/>
      <p:bldP spid="21577" grpId="0"/>
      <p:bldP spid="21579" grpId="0"/>
      <p:bldP spid="171" grpId="0"/>
      <p:bldP spid="21581" grpId="0" animBg="1"/>
      <p:bldP spid="21582" grpId="0"/>
      <p:bldP spid="213" grpId="0"/>
      <p:bldP spid="81" grpId="0"/>
      <p:bldP spid="82" grpId="0"/>
      <p:bldP spid="83" grpId="0"/>
      <p:bldP spid="84" grpId="0" animBg="1"/>
      <p:bldP spid="85" grpId="0" animBg="1"/>
      <p:bldP spid="86" grpId="0" animBg="1"/>
      <p:bldP spid="90" grpId="0" animBg="1"/>
      <p:bldP spid="92" grpId="0" animBg="1"/>
      <p:bldP spid="93" grpId="0"/>
      <p:bldP spid="94" grpId="0"/>
      <p:bldP spid="96" grpId="0"/>
      <p:bldP spid="97" grpId="0"/>
      <p:bldP spid="99" grpId="0"/>
      <p:bldP spid="100" grpId="0"/>
      <p:bldP spid="101" grpId="0" animBg="1"/>
      <p:bldP spid="102" grpId="0"/>
      <p:bldP spid="103" grpId="0" animBg="1"/>
      <p:bldP spid="104" grpId="0"/>
      <p:bldP spid="105" grpId="0"/>
      <p:bldP spid="108" grpId="0" animBg="1"/>
      <p:bldP spid="109" grpId="0"/>
      <p:bldP spid="111" grpId="0" animBg="1"/>
      <p:bldP spid="112" grpId="0"/>
      <p:bldP spid="110" grpId="0" animBg="1"/>
      <p:bldP spid="113" grpId="0"/>
      <p:bldP spid="114" grpId="0" animBg="1"/>
      <p:bldP spid="115" grpId="0"/>
      <p:bldP spid="117" grpId="0"/>
      <p:bldP spid="118" grpId="0" animBg="1"/>
      <p:bldP spid="120" grpId="0"/>
      <p:bldP spid="121" grpId="0"/>
      <p:bldP spid="122" grpId="0" animBg="1"/>
      <p:bldP spid="123" grpId="0"/>
      <p:bldP spid="126" grpId="0"/>
      <p:bldP spid="127" grpId="0" animBg="1"/>
      <p:bldP spid="128" grpId="0"/>
      <p:bldP spid="129" grpId="0" animBg="1"/>
      <p:bldP spid="130" grpId="0"/>
      <p:bldP spid="132" grpId="0"/>
      <p:bldP spid="133" grpId="0" animBg="1"/>
      <p:bldP spid="134" grpId="0"/>
      <p:bldP spid="135" grpId="0" animBg="1"/>
      <p:bldP spid="136" grpId="0"/>
      <p:bldP spid="137" grpId="0" animBg="1"/>
      <p:bldP spid="140" grpId="0"/>
      <p:bldP spid="141" grpId="0" animBg="1"/>
      <p:bldP spid="143" grpId="0"/>
      <p:bldP spid="145" grpId="0"/>
      <p:bldP spid="146" grpId="0" animBg="1"/>
      <p:bldP spid="149" grpId="0"/>
      <p:bldP spid="151" grpId="0"/>
      <p:bldP spid="153" grpId="0"/>
      <p:bldP spid="156" grpId="0"/>
      <p:bldP spid="160" grpId="0" animBg="1"/>
      <p:bldP spid="138" grpId="0"/>
      <p:bldP spid="139" grpId="0" animBg="1"/>
      <p:bldP spid="142" grpId="0"/>
      <p:bldP spid="144" grpId="0" animBg="1"/>
      <p:bldP spid="147" grpId="0"/>
      <p:bldP spid="162" grpId="0"/>
      <p:bldP spid="168" grpId="0"/>
      <p:bldP spid="172" grpId="0"/>
      <p:bldP spid="173" grpId="0"/>
      <p:bldP spid="174" grpId="0"/>
      <p:bldP spid="175" grpId="0"/>
      <p:bldP spid="177" grpId="0" animBg="1"/>
      <p:bldP spid="178" grpId="0"/>
      <p:bldP spid="182" grpId="0"/>
      <p:bldP spid="183" grpId="0"/>
      <p:bldP spid="158" grpId="0"/>
      <p:bldP spid="164" grpId="0" animBg="1"/>
      <p:bldP spid="166" grpId="0" animBg="1"/>
      <p:bldP spid="176" grpId="0"/>
      <p:bldP spid="179" grpId="0"/>
      <p:bldP spid="180" grpId="0"/>
      <p:bldP spid="184" grpId="0"/>
      <p:bldP spid="95" grpId="0" animBg="1"/>
      <p:bldP spid="98" grpId="0" animBg="1"/>
      <p:bldP spid="1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87970" y="1500188"/>
            <a:ext cx="3554646" cy="5068887"/>
            <a:chOff x="2587970" y="1500188"/>
            <a:chExt cx="3554646" cy="5068887"/>
          </a:xfrm>
        </p:grpSpPr>
        <p:pic>
          <p:nvPicPr>
            <p:cNvPr id="2150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87970" y="1500188"/>
              <a:ext cx="3551816" cy="801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87970" y="2209800"/>
              <a:ext cx="3551816" cy="890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87970" y="3098309"/>
              <a:ext cx="3551816" cy="801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87970" y="3897370"/>
              <a:ext cx="3551816" cy="801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3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87970" y="4648200"/>
              <a:ext cx="3551816" cy="852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4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90800" y="5486400"/>
              <a:ext cx="3551816" cy="801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5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87970" y="6248400"/>
              <a:ext cx="3551816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33" name="Rectangle 96"/>
          <p:cNvSpPr>
            <a:spLocks noChangeArrowheads="1"/>
          </p:cNvSpPr>
          <p:nvPr/>
        </p:nvSpPr>
        <p:spPr bwMode="auto">
          <a:xfrm>
            <a:off x="2587970" y="1500188"/>
            <a:ext cx="3551816" cy="5066436"/>
          </a:xfrm>
          <a:prstGeom prst="rect">
            <a:avLst/>
          </a:prstGeom>
          <a:noFill/>
          <a:ln w="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555" name="TextBox 4"/>
          <p:cNvSpPr txBox="1">
            <a:spLocks noChangeArrowheads="1"/>
          </p:cNvSpPr>
          <p:nvPr/>
        </p:nvSpPr>
        <p:spPr bwMode="auto">
          <a:xfrm>
            <a:off x="2667883" y="3213556"/>
            <a:ext cx="53251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r>
              <a:rPr lang="en-US" sz="1200" dirty="0">
                <a:solidFill>
                  <a:srgbClr val="080DC8"/>
                </a:solidFill>
                <a:latin typeface="Calibri" pitchFamily="34" charset="0"/>
                <a:cs typeface="Andalus" pitchFamily="2" charset="-78"/>
              </a:rPr>
              <a:t>Senegal </a:t>
            </a:r>
          </a:p>
        </p:txBody>
      </p:sp>
      <p:sp>
        <p:nvSpPr>
          <p:cNvPr id="21560" name="TextBox 150"/>
          <p:cNvSpPr txBox="1">
            <a:spLocks noChangeArrowheads="1"/>
          </p:cNvSpPr>
          <p:nvPr/>
        </p:nvSpPr>
        <p:spPr bwMode="auto">
          <a:xfrm>
            <a:off x="3785828" y="3505200"/>
            <a:ext cx="58541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r>
              <a:rPr lang="en-US" sz="1400" dirty="0">
                <a:solidFill>
                  <a:srgbClr val="080DC8"/>
                </a:solidFill>
                <a:latin typeface="Calibri" pitchFamily="34" charset="0"/>
                <a:cs typeface="Andalus" pitchFamily="2" charset="-78"/>
              </a:rPr>
              <a:t>Nigeria </a:t>
            </a:r>
          </a:p>
        </p:txBody>
      </p:sp>
      <p:sp>
        <p:nvSpPr>
          <p:cNvPr id="21565" name="TextBox 155"/>
          <p:cNvSpPr txBox="1">
            <a:spLocks noChangeArrowheads="1"/>
          </p:cNvSpPr>
          <p:nvPr/>
        </p:nvSpPr>
        <p:spPr bwMode="auto">
          <a:xfrm>
            <a:off x="5410200" y="4038600"/>
            <a:ext cx="53091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r>
              <a:rPr lang="en-US" sz="1200" dirty="0">
                <a:solidFill>
                  <a:srgbClr val="080DC8"/>
                </a:solidFill>
                <a:latin typeface="Calibri" pitchFamily="34" charset="0"/>
                <a:cs typeface="Andalus" pitchFamily="2" charset="-78"/>
              </a:rPr>
              <a:t>Kenya </a:t>
            </a:r>
          </a:p>
        </p:txBody>
      </p:sp>
      <p:sp>
        <p:nvSpPr>
          <p:cNvPr id="21569" name="TextBox 159"/>
          <p:cNvSpPr txBox="1">
            <a:spLocks noChangeArrowheads="1"/>
          </p:cNvSpPr>
          <p:nvPr/>
        </p:nvSpPr>
        <p:spPr bwMode="auto">
          <a:xfrm>
            <a:off x="5029200" y="4724400"/>
            <a:ext cx="55496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r>
              <a:rPr lang="en-US" sz="1100" dirty="0">
                <a:solidFill>
                  <a:srgbClr val="080DC8"/>
                </a:solidFill>
                <a:latin typeface="Calibri" pitchFamily="34" charset="0"/>
                <a:cs typeface="Andalus" pitchFamily="2" charset="-78"/>
              </a:rPr>
              <a:t>Malawi </a:t>
            </a:r>
          </a:p>
        </p:txBody>
      </p:sp>
      <p:sp>
        <p:nvSpPr>
          <p:cNvPr id="21507" name="Title 79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CA" sz="2800" dirty="0"/>
              <a:t>HIV Incidence among MSM in Sub-Saharan Africa</a:t>
            </a:r>
            <a:endParaRPr lang="en-US" sz="2800" dirty="0"/>
          </a:p>
        </p:txBody>
      </p:sp>
      <p:sp>
        <p:nvSpPr>
          <p:cNvPr id="21508" name="Rectangle 81"/>
          <p:cNvSpPr>
            <a:spLocks noChangeArrowheads="1"/>
          </p:cNvSpPr>
          <p:nvPr/>
        </p:nvSpPr>
        <p:spPr bwMode="auto">
          <a:xfrm>
            <a:off x="381000" y="6572250"/>
            <a:ext cx="830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1000" dirty="0">
                <a:latin typeface="Tw Cen MT" pitchFamily="34" charset="0"/>
              </a:rPr>
              <a:t>Modified From : van </a:t>
            </a:r>
            <a:r>
              <a:rPr lang="en-CA" sz="1000" dirty="0" err="1">
                <a:latin typeface="Tw Cen MT" pitchFamily="34" charset="0"/>
              </a:rPr>
              <a:t>Griensven</a:t>
            </a:r>
            <a:r>
              <a:rPr lang="en-CA" sz="1000" dirty="0">
                <a:latin typeface="Tw Cen MT" pitchFamily="34" charset="0"/>
              </a:rPr>
              <a:t>, Baral, et al.  </a:t>
            </a:r>
            <a:r>
              <a:rPr lang="en-US" sz="1000" dirty="0">
                <a:latin typeface="Tw Cen MT" pitchFamily="34" charset="0"/>
              </a:rPr>
              <a:t>The Global Epidemic of HIV Infection among Men who have Sex with Men.  </a:t>
            </a:r>
            <a:r>
              <a:rPr lang="en-US" sz="1000" dirty="0" err="1">
                <a:latin typeface="Tw Cen MT" pitchFamily="34" charset="0"/>
              </a:rPr>
              <a:t>Curr</a:t>
            </a:r>
            <a:r>
              <a:rPr lang="en-US" sz="1000" dirty="0">
                <a:latin typeface="Tw Cen MT" pitchFamily="34" charset="0"/>
              </a:rPr>
              <a:t> Opinion on HIV/AIDS, 2009</a:t>
            </a:r>
          </a:p>
        </p:txBody>
      </p:sp>
      <p:sp>
        <p:nvSpPr>
          <p:cNvPr id="105" name="TextBox 155"/>
          <p:cNvSpPr txBox="1">
            <a:spLocks noChangeArrowheads="1"/>
          </p:cNvSpPr>
          <p:nvPr/>
        </p:nvSpPr>
        <p:spPr bwMode="auto">
          <a:xfrm>
            <a:off x="4717523" y="3812968"/>
            <a:ext cx="58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r>
              <a:rPr lang="en-US" sz="1200" dirty="0">
                <a:solidFill>
                  <a:srgbClr val="080DC8"/>
                </a:solidFill>
                <a:latin typeface="Calibri" pitchFamily="34" charset="0"/>
                <a:cs typeface="Andalus" pitchFamily="2" charset="-78"/>
              </a:rPr>
              <a:t>Uganda</a:t>
            </a:r>
          </a:p>
        </p:txBody>
      </p:sp>
      <p:sp>
        <p:nvSpPr>
          <p:cNvPr id="130" name="TextBox 129"/>
          <p:cNvSpPr txBox="1"/>
          <p:nvPr/>
        </p:nvSpPr>
        <p:spPr bwMode="auto">
          <a:xfrm>
            <a:off x="2786572" y="2933565"/>
            <a:ext cx="441146" cy="307777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16.0%</a:t>
            </a:r>
          </a:p>
        </p:txBody>
      </p:sp>
      <p:sp>
        <p:nvSpPr>
          <p:cNvPr id="168" name="TextBox 166"/>
          <p:cNvSpPr txBox="1">
            <a:spLocks noChangeArrowheads="1"/>
          </p:cNvSpPr>
          <p:nvPr/>
        </p:nvSpPr>
        <p:spPr bwMode="auto">
          <a:xfrm>
            <a:off x="4450930" y="6011225"/>
            <a:ext cx="959270" cy="2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r>
              <a:rPr lang="en-US" sz="1200" dirty="0">
                <a:solidFill>
                  <a:srgbClr val="080DC8"/>
                </a:solidFill>
                <a:latin typeface="Calibri" pitchFamily="34" charset="0"/>
                <a:cs typeface="Andalus" pitchFamily="2" charset="-78"/>
              </a:rPr>
              <a:t>South Africa</a:t>
            </a:r>
          </a:p>
        </p:txBody>
      </p:sp>
      <p:sp>
        <p:nvSpPr>
          <p:cNvPr id="152" name="TextBox 151"/>
          <p:cNvSpPr txBox="1"/>
          <p:nvPr/>
        </p:nvSpPr>
        <p:spPr bwMode="auto">
          <a:xfrm>
            <a:off x="4162990" y="3233344"/>
            <a:ext cx="441146" cy="307777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14.0%</a:t>
            </a:r>
          </a:p>
        </p:txBody>
      </p:sp>
      <p:sp>
        <p:nvSpPr>
          <p:cNvPr id="163" name="TextBox 162"/>
          <p:cNvSpPr txBox="1"/>
          <p:nvPr/>
        </p:nvSpPr>
        <p:spPr bwMode="auto">
          <a:xfrm>
            <a:off x="4833071" y="3593647"/>
            <a:ext cx="441146" cy="307777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3.6%</a:t>
            </a:r>
          </a:p>
        </p:txBody>
      </p:sp>
      <p:sp>
        <p:nvSpPr>
          <p:cNvPr id="169" name="TextBox 168"/>
          <p:cNvSpPr txBox="1"/>
          <p:nvPr/>
        </p:nvSpPr>
        <p:spPr bwMode="auto">
          <a:xfrm>
            <a:off x="5552776" y="3811756"/>
            <a:ext cx="441146" cy="307777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7.2-20%</a:t>
            </a:r>
          </a:p>
        </p:txBody>
      </p:sp>
      <p:sp>
        <p:nvSpPr>
          <p:cNvPr id="170" name="TextBox 169"/>
          <p:cNvSpPr txBox="1"/>
          <p:nvPr/>
        </p:nvSpPr>
        <p:spPr bwMode="auto">
          <a:xfrm>
            <a:off x="5098887" y="4496543"/>
            <a:ext cx="441146" cy="307777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7.1%</a:t>
            </a:r>
          </a:p>
        </p:txBody>
      </p:sp>
      <p:sp>
        <p:nvSpPr>
          <p:cNvPr id="181" name="TextBox 180"/>
          <p:cNvSpPr txBox="1"/>
          <p:nvPr/>
        </p:nvSpPr>
        <p:spPr bwMode="auto">
          <a:xfrm>
            <a:off x="4588054" y="5652855"/>
            <a:ext cx="441146" cy="307777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5-6%</a:t>
            </a:r>
          </a:p>
        </p:txBody>
      </p:sp>
    </p:spTree>
    <p:extLst>
      <p:ext uri="{BB962C8B-B14F-4D97-AF65-F5344CB8AC3E}">
        <p14:creationId xmlns:p14="http://schemas.microsoft.com/office/powerpoint/2010/main" val="796332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HIV Incidence among MSM in </a:t>
            </a:r>
            <a:r>
              <a:rPr lang="en-US" dirty="0" err="1"/>
              <a:t>Kilifi</a:t>
            </a:r>
            <a:r>
              <a:rPr lang="en-US" dirty="0"/>
              <a:t>, Kenya 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777239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1"/>
          <p:cNvSpPr>
            <a:spLocks noChangeArrowheads="1"/>
          </p:cNvSpPr>
          <p:nvPr/>
        </p:nvSpPr>
        <p:spPr bwMode="auto">
          <a:xfrm>
            <a:off x="381000" y="6324600"/>
            <a:ext cx="830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1000" dirty="0">
                <a:latin typeface="Tw Cen MT" pitchFamily="34" charset="0"/>
              </a:rPr>
              <a:t>Source: Sanders, </a:t>
            </a:r>
            <a:r>
              <a:rPr lang="en-CA" sz="1000" dirty="0" err="1">
                <a:latin typeface="Tw Cen MT" pitchFamily="34" charset="0"/>
              </a:rPr>
              <a:t>Mugo</a:t>
            </a:r>
            <a:r>
              <a:rPr lang="en-CA" sz="1000" dirty="0">
                <a:latin typeface="Tw Cen MT" pitchFamily="34" charset="0"/>
              </a:rPr>
              <a:t>, van der </a:t>
            </a:r>
            <a:r>
              <a:rPr lang="en-CA" sz="1000" dirty="0" err="1">
                <a:latin typeface="Tw Cen MT" pitchFamily="34" charset="0"/>
              </a:rPr>
              <a:t>Elst</a:t>
            </a:r>
            <a:r>
              <a:rPr lang="en-CA" sz="1000" dirty="0">
                <a:latin typeface="Tw Cen MT" pitchFamily="34" charset="0"/>
              </a:rPr>
              <a:t>, Smith, Graham. </a:t>
            </a:r>
            <a:r>
              <a:rPr lang="en-US" sz="1000" dirty="0"/>
              <a:t>High HIV-1 incidence, correlates of HIV-1acquisition, and high viral loads following </a:t>
            </a:r>
            <a:r>
              <a:rPr lang="en-US" sz="1000" dirty="0" err="1"/>
              <a:t>seroconversion</a:t>
            </a:r>
            <a:r>
              <a:rPr lang="en-US" sz="1000" dirty="0"/>
              <a:t> among MSM JAIS ,2013</a:t>
            </a:r>
            <a:endParaRPr lang="en-US" sz="1000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077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553200"/>
            <a:ext cx="9043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Beyrer, et al, AIDS 2013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0" y="761154"/>
          <a:ext cx="9144000" cy="5961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76200"/>
            <a:ext cx="8153400" cy="838200"/>
          </a:xfrm>
        </p:spPr>
        <p:txBody>
          <a:bodyPr>
            <a:normAutofit/>
          </a:bodyPr>
          <a:lstStyle/>
          <a:p>
            <a:r>
              <a:rPr lang="en-US" sz="3600" dirty="0"/>
              <a:t>HIV incidence among MSM, 1995-2013</a:t>
            </a:r>
          </a:p>
        </p:txBody>
      </p:sp>
    </p:spTree>
    <p:extLst>
      <p:ext uri="{BB962C8B-B14F-4D97-AF65-F5344CB8AC3E}">
        <p14:creationId xmlns:p14="http://schemas.microsoft.com/office/powerpoint/2010/main" val="2918716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151573"/>
            <a:ext cx="5715000" cy="344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HIV prevalence, by race and age in </a:t>
            </a:r>
            <a:r>
              <a:rPr lang="en-US" dirty="0" err="1"/>
              <a:t>InvolveMENt</a:t>
            </a:r>
            <a:r>
              <a:rPr lang="en-US" dirty="0"/>
              <a:t> Cohort in Atlanta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43052"/>
            <a:ext cx="6743700" cy="400049"/>
          </a:xfrm>
        </p:spPr>
        <p:txBody>
          <a:bodyPr>
            <a:normAutofit fontScale="92500" lnSpcReduction="20000"/>
          </a:bodyPr>
          <a:lstStyle/>
          <a:p>
            <a:pPr marL="82286" lvl="1" indent="0" algn="ctr">
              <a:buClr>
                <a:schemeClr val="accent3"/>
              </a:buClr>
              <a:buNone/>
            </a:pPr>
            <a:r>
              <a:rPr lang="en-US" dirty="0">
                <a:solidFill>
                  <a:schemeClr val="tx1"/>
                </a:solidFill>
              </a:rPr>
              <a:t>Black MSM: 44%		White MSM: 13%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2648" y="6381751"/>
            <a:ext cx="6743700" cy="400049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86" lvl="1" indent="0" algn="ctr">
              <a:buClr>
                <a:schemeClr val="accent3"/>
              </a:buClr>
              <a:buFont typeface="Wingdings 2"/>
              <a:buNone/>
            </a:pPr>
            <a:r>
              <a:rPr lang="en-US" dirty="0"/>
              <a:t>Source: </a:t>
            </a:r>
            <a:r>
              <a:rPr lang="en-US" i="1" dirty="0" err="1"/>
              <a:t>InvoleMENt</a:t>
            </a:r>
            <a:r>
              <a:rPr lang="en-US" dirty="0"/>
              <a:t>.  Sullivan, Rosenberg, Sanchez, et al.  2015.  Used with Permission.</a:t>
            </a:r>
          </a:p>
        </p:txBody>
      </p:sp>
    </p:spTree>
    <p:extLst>
      <p:ext uri="{BB962C8B-B14F-4D97-AF65-F5344CB8AC3E}">
        <p14:creationId xmlns:p14="http://schemas.microsoft.com/office/powerpoint/2010/main" val="1014319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200" dirty="0"/>
              <a:t>Levels of HIV Acquisition and Transmission Risks</a:t>
            </a:r>
            <a:endParaRPr lang="en-US" sz="3200" dirty="0"/>
          </a:p>
        </p:txBody>
      </p:sp>
      <p:grpSp>
        <p:nvGrpSpPr>
          <p:cNvPr id="14" name="Group 25"/>
          <p:cNvGrpSpPr>
            <a:grpSpLocks/>
          </p:cNvGrpSpPr>
          <p:nvPr/>
        </p:nvGrpSpPr>
        <p:grpSpPr bwMode="auto">
          <a:xfrm>
            <a:off x="0" y="4876800"/>
            <a:ext cx="2087563" cy="1981200"/>
            <a:chOff x="0" y="3072"/>
            <a:chExt cx="1315" cy="1248"/>
          </a:xfrm>
        </p:grpSpPr>
        <p:sp>
          <p:nvSpPr>
            <p:cNvPr id="15" name="Text Box 26"/>
            <p:cNvSpPr txBox="1">
              <a:spLocks noChangeArrowheads="1"/>
            </p:cNvSpPr>
            <p:nvPr/>
          </p:nvSpPr>
          <p:spPr bwMode="auto">
            <a:xfrm>
              <a:off x="231" y="4128"/>
              <a:ext cx="6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400" b="1"/>
                <a:t>Individual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2" y="3282"/>
              <a:ext cx="229" cy="209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2" y="3487"/>
              <a:ext cx="229" cy="20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2" y="3697"/>
              <a:ext cx="229" cy="209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2" y="4111"/>
              <a:ext cx="229" cy="20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231" y="3696"/>
              <a:ext cx="73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400" b="1"/>
                <a:t>Community</a:t>
              </a: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231" y="3291"/>
              <a:ext cx="10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400" b="1"/>
                <a:t>Stage of Epidemic</a:t>
              </a: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231" y="3504"/>
              <a:ext cx="81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400" b="1"/>
                <a:t>Public Policy</a:t>
              </a: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231" y="3927"/>
              <a:ext cx="55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400" b="1"/>
                <a:t>Network</a:t>
              </a: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94" y="3072"/>
              <a:ext cx="86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400" b="1" u="sng"/>
                <a:t>Level of Risks</a:t>
              </a:r>
            </a:p>
          </p:txBody>
        </p:sp>
        <p:sp>
          <p:nvSpPr>
            <p:cNvPr id="25" name="Rectangle 36"/>
            <p:cNvSpPr>
              <a:spLocks noChangeArrowheads="1"/>
            </p:cNvSpPr>
            <p:nvPr/>
          </p:nvSpPr>
          <p:spPr bwMode="auto">
            <a:xfrm>
              <a:off x="0" y="3906"/>
              <a:ext cx="229" cy="209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Oval 3"/>
          <p:cNvSpPr>
            <a:spLocks noChangeArrowheads="1"/>
          </p:cNvSpPr>
          <p:nvPr/>
        </p:nvSpPr>
        <p:spPr bwMode="auto">
          <a:xfrm>
            <a:off x="723900" y="1752600"/>
            <a:ext cx="8353425" cy="3505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CA"/>
          </a:p>
          <a:p>
            <a:pPr algn="ctr"/>
            <a:endParaRPr lang="en-CA" b="1"/>
          </a:p>
          <a:p>
            <a:pPr algn="ctr"/>
            <a:endParaRPr lang="en-CA" b="1"/>
          </a:p>
          <a:p>
            <a:pPr algn="ctr"/>
            <a:endParaRPr lang="en-CA"/>
          </a:p>
          <a:p>
            <a:pPr algn="ctr"/>
            <a:endParaRPr lang="en-CA"/>
          </a:p>
          <a:p>
            <a:pPr algn="ctr"/>
            <a:endParaRPr lang="en-CA"/>
          </a:p>
          <a:p>
            <a:pPr algn="ctr"/>
            <a:endParaRPr lang="en-CA"/>
          </a:p>
          <a:p>
            <a:pPr algn="ctr"/>
            <a:endParaRPr lang="en-CA"/>
          </a:p>
          <a:p>
            <a:pPr algn="ctr"/>
            <a:endParaRPr lang="en-CA"/>
          </a:p>
          <a:p>
            <a:pPr algn="ctr"/>
            <a:endParaRPr lang="en-CA"/>
          </a:p>
          <a:p>
            <a:pPr algn="ctr"/>
            <a:endParaRPr lang="en-CA"/>
          </a:p>
          <a:p>
            <a:pPr algn="ctr"/>
            <a:endParaRPr lang="en-CA"/>
          </a:p>
          <a:p>
            <a:pPr algn="ctr"/>
            <a:endParaRPr lang="en-CA"/>
          </a:p>
          <a:p>
            <a:pPr algn="ctr"/>
            <a:endParaRPr lang="en-CA"/>
          </a:p>
          <a:p>
            <a:pPr algn="ctr"/>
            <a:endParaRPr lang="en-CA"/>
          </a:p>
          <a:p>
            <a:pPr algn="ctr"/>
            <a:endParaRPr lang="en-CA"/>
          </a:p>
          <a:p>
            <a:pPr algn="ctr"/>
            <a:endParaRPr lang="en-CA"/>
          </a:p>
          <a:p>
            <a:pPr algn="ctr"/>
            <a:endParaRPr lang="en-CA"/>
          </a:p>
          <a:p>
            <a:pPr algn="ctr"/>
            <a:endParaRPr lang="en-CA"/>
          </a:p>
          <a:p>
            <a:pPr algn="ctr"/>
            <a:endParaRPr lang="en-CA"/>
          </a:p>
          <a:p>
            <a:pPr algn="ctr"/>
            <a:endParaRPr lang="en-CA"/>
          </a:p>
          <a:p>
            <a:pPr algn="ctr"/>
            <a:endParaRPr lang="en-CA"/>
          </a:p>
          <a:p>
            <a:pPr algn="ctr"/>
            <a:endParaRPr lang="en-US"/>
          </a:p>
        </p:txBody>
      </p:sp>
      <p:sp>
        <p:nvSpPr>
          <p:cNvPr id="28" name="Oval 4"/>
          <p:cNvSpPr>
            <a:spLocks noChangeArrowheads="1"/>
          </p:cNvSpPr>
          <p:nvPr/>
        </p:nvSpPr>
        <p:spPr bwMode="auto">
          <a:xfrm>
            <a:off x="1171575" y="2438400"/>
            <a:ext cx="7488238" cy="274320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571625" y="2924175"/>
            <a:ext cx="6697663" cy="2286000"/>
          </a:xfrm>
          <a:prstGeom prst="ellipse">
            <a:avLst/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" name="Oval 6"/>
          <p:cNvSpPr>
            <a:spLocks noChangeArrowheads="1"/>
          </p:cNvSpPr>
          <p:nvPr/>
        </p:nvSpPr>
        <p:spPr bwMode="auto">
          <a:xfrm>
            <a:off x="1947863" y="3505200"/>
            <a:ext cx="5976937" cy="1676400"/>
          </a:xfrm>
          <a:prstGeom prst="ellipse">
            <a:avLst/>
          </a:prstGeom>
          <a:solidFill>
            <a:srgbClr val="F8F8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en-US"/>
          </a:p>
        </p:txBody>
      </p:sp>
      <p:sp>
        <p:nvSpPr>
          <p:cNvPr id="31" name="Oval 7"/>
          <p:cNvSpPr>
            <a:spLocks noChangeArrowheads="1"/>
          </p:cNvSpPr>
          <p:nvPr/>
        </p:nvSpPr>
        <p:spPr bwMode="auto">
          <a:xfrm>
            <a:off x="2667000" y="4038600"/>
            <a:ext cx="44958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 sz="1200"/>
          </a:p>
        </p:txBody>
      </p:sp>
      <p:sp>
        <p:nvSpPr>
          <p:cNvPr id="32" name="WordArt 8"/>
          <p:cNvSpPr>
            <a:spLocks noChangeArrowheads="1" noChangeShapeType="1" noTextEdit="1"/>
          </p:cNvSpPr>
          <p:nvPr/>
        </p:nvSpPr>
        <p:spPr bwMode="auto">
          <a:xfrm>
            <a:off x="3048000" y="2133600"/>
            <a:ext cx="3352800" cy="304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82980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HIV Epidemic Stage</a:t>
            </a:r>
          </a:p>
          <a:p>
            <a:pPr algn="ctr"/>
            <a:r>
              <a:rPr lang="en-US" sz="14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Prevalent transmission of HIV in the population</a:t>
            </a:r>
          </a:p>
        </p:txBody>
      </p:sp>
      <p:sp>
        <p:nvSpPr>
          <p:cNvPr id="33" name="WordArt 9"/>
          <p:cNvSpPr>
            <a:spLocks noChangeArrowheads="1" noChangeShapeType="1" noTextEdit="1"/>
          </p:cNvSpPr>
          <p:nvPr/>
        </p:nvSpPr>
        <p:spPr bwMode="auto">
          <a:xfrm>
            <a:off x="2239964" y="2819400"/>
            <a:ext cx="5313362" cy="457200"/>
          </a:xfrm>
          <a:prstGeom prst="rect">
            <a:avLst/>
          </a:prstGeom>
        </p:spPr>
        <p:txBody>
          <a:bodyPr spcFirstLastPara="1" fromWordArt="1">
            <a:prstTxWarp prst="textArchUp">
              <a:avLst>
                <a:gd name="adj" fmla="val 10803933"/>
              </a:avLst>
            </a:prstTxWarp>
          </a:bodyPr>
          <a:lstStyle/>
          <a:p>
            <a:pPr algn="ctr">
              <a:defRPr/>
            </a:pP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Public Policy</a:t>
            </a:r>
          </a:p>
          <a:p>
            <a:pPr algn="ctr">
              <a:defRPr/>
            </a:pPr>
            <a:r>
              <a:rPr lang="en-US" sz="2400" dirty="0"/>
              <a:t>Content and implementation of policies promote or decrease ability to decrease HIV risk</a:t>
            </a:r>
            <a:endParaRPr lang="en-US" sz="24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sp>
        <p:nvSpPr>
          <p:cNvPr id="34" name="WordArt 10"/>
          <p:cNvSpPr>
            <a:spLocks noChangeArrowheads="1" noChangeShapeType="1" noTextEdit="1"/>
          </p:cNvSpPr>
          <p:nvPr/>
        </p:nvSpPr>
        <p:spPr bwMode="auto">
          <a:xfrm>
            <a:off x="2239963" y="3408363"/>
            <a:ext cx="5313362" cy="9350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433428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Community</a:t>
            </a:r>
          </a:p>
          <a:p>
            <a:pPr algn="ctr"/>
            <a:r>
              <a:rPr lang="en-US" sz="8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Determines the access to safe and competent prevention., treatment, and care services </a:t>
            </a:r>
          </a:p>
          <a:p>
            <a:pPr algn="ctr"/>
            <a:r>
              <a:rPr lang="en-US" sz="8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Can promote health and will-being or reinforce stigma and discrimination  </a:t>
            </a:r>
          </a:p>
        </p:txBody>
      </p:sp>
      <p:sp>
        <p:nvSpPr>
          <p:cNvPr id="35" name="WordArt 11"/>
          <p:cNvSpPr>
            <a:spLocks noChangeArrowheads="1" noChangeShapeType="1" noTextEdit="1"/>
          </p:cNvSpPr>
          <p:nvPr/>
        </p:nvSpPr>
        <p:spPr bwMode="auto">
          <a:xfrm>
            <a:off x="2133600" y="3990975"/>
            <a:ext cx="5562600" cy="9620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682932"/>
              </a:avLst>
            </a:prstTxWarp>
          </a:bodyPr>
          <a:lstStyle/>
          <a:p>
            <a:pPr algn="ctr">
              <a:defRPr/>
            </a:pPr>
            <a:r>
              <a:rPr lang="en-US" sz="1400" b="1" dirty="0"/>
              <a:t>Social and sexual networks</a:t>
            </a:r>
          </a:p>
          <a:p>
            <a:pPr algn="ctr">
              <a:defRPr/>
            </a:pPr>
            <a:r>
              <a:rPr lang="en-US" sz="12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1) Group of people who are predisposed to risk based on sexual or parenteral exposures</a:t>
            </a:r>
          </a:p>
          <a:p>
            <a:pPr algn="ctr">
              <a:defRPr/>
            </a:pPr>
            <a:r>
              <a:rPr lang="en-US" sz="12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2) Family and Social Networks can provide social support or reinforce protective social norms</a:t>
            </a:r>
          </a:p>
        </p:txBody>
      </p:sp>
      <p:sp>
        <p:nvSpPr>
          <p:cNvPr id="36" name="WordArt 24"/>
          <p:cNvSpPr>
            <a:spLocks noChangeArrowheads="1" noChangeShapeType="1" noTextEdit="1"/>
          </p:cNvSpPr>
          <p:nvPr/>
        </p:nvSpPr>
        <p:spPr bwMode="auto">
          <a:xfrm>
            <a:off x="3124200" y="4640263"/>
            <a:ext cx="3505200" cy="2365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40764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Individual-Level</a:t>
            </a:r>
          </a:p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Biological or behavioral factors associated with </a:t>
            </a:r>
          </a:p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acquisition or transmission risks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47862" y="6400801"/>
            <a:ext cx="68449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Baral, </a:t>
            </a:r>
            <a:r>
              <a:rPr lang="en-US" sz="1200" dirty="0" err="1"/>
              <a:t>Logie</a:t>
            </a:r>
            <a:r>
              <a:rPr lang="en-US" sz="1200" dirty="0"/>
              <a:t>, et al.  Modified Social Ecological Model of HIV Risk.  BMC Public Health. 2013</a:t>
            </a:r>
          </a:p>
        </p:txBody>
      </p:sp>
    </p:spTree>
    <p:extLst>
      <p:ext uri="{BB962C8B-B14F-4D97-AF65-F5344CB8AC3E}">
        <p14:creationId xmlns:p14="http://schemas.microsoft.com/office/powerpoint/2010/main" val="22572039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4040</TotalTime>
  <Words>1428</Words>
  <Application>Microsoft Office PowerPoint</Application>
  <PresentationFormat>On-screen Show (4:3)</PresentationFormat>
  <Paragraphs>292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Andalus</vt:lpstr>
      <vt:lpstr>Arial</vt:lpstr>
      <vt:lpstr>Calibri</vt:lpstr>
      <vt:lpstr>Courier New</vt:lpstr>
      <vt:lpstr>Tw Cen MT</vt:lpstr>
      <vt:lpstr>Wingdings</vt:lpstr>
      <vt:lpstr>Wingdings 2</vt:lpstr>
      <vt:lpstr>Median</vt:lpstr>
      <vt:lpstr>HIV Risks and Vulnerabilities Among Gay, Bisexual, and Other Men Who Have Sex With Men</vt:lpstr>
      <vt:lpstr>Outline</vt:lpstr>
      <vt:lpstr>Global HIV prevalence among MSM, 2007-2012</vt:lpstr>
      <vt:lpstr>HIV Prevalence among MSM in Africa</vt:lpstr>
      <vt:lpstr>HIV Incidence among MSM in Sub-Saharan Africa</vt:lpstr>
      <vt:lpstr>HIV Incidence among MSM in Kilifi, Kenya </vt:lpstr>
      <vt:lpstr>HIV incidence among MSM, 1995-2013</vt:lpstr>
      <vt:lpstr>HIV prevalence, by race and age in InvolveMENt Cohort in Atlanta</vt:lpstr>
      <vt:lpstr>Levels of HIV Acquisition and Transmission Risks</vt:lpstr>
      <vt:lpstr>Map of low-income and middle-income countries reporting community level measurements for HIV risk among MSM and Transgender Women, 2000-2014</vt:lpstr>
      <vt:lpstr>Depression and HIV/STIs among MSM in Lesotho</vt:lpstr>
      <vt:lpstr>Determinants of Depression Among MSM in Lesotho</vt:lpstr>
      <vt:lpstr>Effects of the Criminalization of Same-Sex Practices</vt:lpstr>
      <vt:lpstr>Outcomes of Criminalization on HIV-Risks among MSM in Nigeria</vt:lpstr>
      <vt:lpstr>Global Engagement in the Continuum of HIV Care among MSM</vt:lpstr>
      <vt:lpstr>Key Themes</vt:lpstr>
      <vt:lpstr>Acknowledgements</vt:lpstr>
    </vt:vector>
  </TitlesOfParts>
  <Company>Johns Hopkins Bloomberg School of Public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Baral</dc:creator>
  <cp:lastModifiedBy>Stefan Baral</cp:lastModifiedBy>
  <cp:revision>266</cp:revision>
  <dcterms:created xsi:type="dcterms:W3CDTF">2011-05-02T09:43:51Z</dcterms:created>
  <dcterms:modified xsi:type="dcterms:W3CDTF">2016-04-05T18:43:11Z</dcterms:modified>
</cp:coreProperties>
</file>