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79" r:id="rId6"/>
    <p:sldId id="290" r:id="rId7"/>
    <p:sldId id="292" r:id="rId8"/>
    <p:sldId id="293" r:id="rId9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96">
          <p15:clr>
            <a:srgbClr val="A4A3A4"/>
          </p15:clr>
        </p15:guide>
        <p15:guide id="2" pos="59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72"/>
    <a:srgbClr val="809FB9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8" autoAdjust="0"/>
    <p:restoredTop sz="88053" autoAdjust="0"/>
  </p:normalViewPr>
  <p:slideViewPr>
    <p:cSldViewPr>
      <p:cViewPr varScale="1">
        <p:scale>
          <a:sx n="84" d="100"/>
          <a:sy n="84" d="100"/>
        </p:scale>
        <p:origin x="1680" y="184"/>
      </p:cViewPr>
      <p:guideLst>
        <p:guide orient="horz" pos="3696"/>
        <p:guide pos="5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4" Type="http://schemas.openxmlformats.org/officeDocument/2006/relationships/package" Target="../embeddings/Microsoft_Excel_Worksheet1.xlsx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4" Type="http://schemas.openxmlformats.org/officeDocument/2006/relationships/package" Target="../embeddings/Microsoft_Excel_Worksheet2.xlsx"/><Relationship Id="rId1" Type="http://schemas.microsoft.com/office/2011/relationships/chartStyle" Target="style2.xml"/><Relationship Id="rId2" Type="http://schemas.microsoft.com/office/2011/relationships/chartColorStyle" Target="colors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6624107292922"/>
          <c:y val="0.0234430742263205"/>
          <c:w val="0.719874429906648"/>
          <c:h val="0.62389117258576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HIV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C0504D">
                  <a:lumMod val="75000"/>
                </a:srgbClr>
              </a:solidFill>
              <a:ln w="19050">
                <a:noFill/>
              </a:ln>
              <a:effectLst/>
            </c:spPr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Global Fund</c:v>
                </c:pt>
                <c:pt idx="1">
                  <c:v>Other international contributors (PEPFAR, World Bank, Other Bilateral Agencies)</c:v>
                </c:pt>
                <c:pt idx="2">
                  <c:v>Domestic resources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0.11</c:v>
                </c:pt>
                <c:pt idx="1">
                  <c:v>0.39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52326990122791"/>
          <c:y val="0.698032317396833"/>
          <c:w val="0.83931646483724"/>
          <c:h val="0.3019676826031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6624107292922"/>
          <c:y val="0.0234430742263205"/>
          <c:w val="0.719874429906648"/>
          <c:h val="0.623891172585762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48085728569841"/>
          <c:y val="0.694112999790147"/>
          <c:w val="0.772128163008343"/>
          <c:h val="0.200065424829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BF3B3-FFFE-BD41-A52D-79F10707F2DD}" type="datetimeFigureOut">
              <a:rPr lang="en-US" smtClean="0"/>
              <a:t>4/5/16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1AA46-A0FC-6645-9E17-4E588D330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88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AA46-A0FC-6645-9E17-4E588D330C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4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548640"/>
            <a:ext cx="8820000" cy="89916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463040"/>
            <a:ext cx="8820000" cy="4525963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rgbClr val="969696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0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548640"/>
            <a:ext cx="8915400" cy="441960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1011936"/>
            <a:ext cx="8915400" cy="457200"/>
          </a:xfrm>
        </p:spPr>
        <p:txBody>
          <a:bodyPr lIns="0" tIns="0"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540000" y="1463040"/>
            <a:ext cx="8915400" cy="4525963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05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540000" y="1463040"/>
            <a:ext cx="4315968" cy="4785360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5070210" y="5837238"/>
            <a:ext cx="4320000" cy="411162"/>
          </a:xfrm>
        </p:spPr>
        <p:txBody>
          <a:bodyPr lIns="0" tIns="0" anchor="t" anchorCtr="0">
            <a:noAutofit/>
          </a:bodyPr>
          <a:lstStyle>
            <a:lvl1pPr marL="0" indent="0">
              <a:lnSpc>
                <a:spcPts val="720"/>
              </a:lnSpc>
              <a:spcBef>
                <a:spcPts val="0"/>
              </a:spcBef>
              <a:buNone/>
              <a:defRPr sz="6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idx="1"/>
          </p:nvPr>
        </p:nvSpPr>
        <p:spPr>
          <a:xfrm>
            <a:off x="5032248" y="1905000"/>
            <a:ext cx="4320000" cy="3840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463040"/>
            <a:ext cx="4320000" cy="213360"/>
          </a:xfrm>
        </p:spPr>
        <p:txBody>
          <a:bodyPr lIns="0" tIns="0" anchor="t" anchorCtr="0">
            <a:noAutofit/>
          </a:bodyPr>
          <a:lstStyle>
            <a:lvl1pPr marL="0" indent="0">
              <a:buNone/>
              <a:defRPr sz="1200" b="0" i="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40000" y="548640"/>
            <a:ext cx="8820000" cy="441960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6"/>
          </p:nvPr>
        </p:nvSpPr>
        <p:spPr>
          <a:xfrm>
            <a:off x="540000" y="1011936"/>
            <a:ext cx="8820000" cy="457200"/>
          </a:xfrm>
        </p:spPr>
        <p:txBody>
          <a:bodyPr lIns="0" tIns="0"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5029200" y="1615142"/>
            <a:ext cx="4320000" cy="152400"/>
          </a:xfrm>
        </p:spPr>
        <p:txBody>
          <a:bodyPr lIns="0" tIns="0" anchor="t" anchorCtr="0">
            <a:noAutofit/>
          </a:bodyPr>
          <a:lstStyle>
            <a:lvl1pPr marL="0" indent="0">
              <a:buNone/>
              <a:defRPr sz="12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271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540000" y="1463039"/>
            <a:ext cx="4325112" cy="4782312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40000" y="548640"/>
            <a:ext cx="8820000" cy="441960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6"/>
          </p:nvPr>
        </p:nvSpPr>
        <p:spPr>
          <a:xfrm>
            <a:off x="540000" y="1011936"/>
            <a:ext cx="8820000" cy="457200"/>
          </a:xfrm>
        </p:spPr>
        <p:txBody>
          <a:bodyPr lIns="0" tIns="0"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7"/>
          </p:nvPr>
        </p:nvSpPr>
        <p:spPr>
          <a:xfrm>
            <a:off x="5120640" y="1463040"/>
            <a:ext cx="4251960" cy="4782312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0000" y="1600200"/>
            <a:ext cx="8820000" cy="47243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540000" y="1011936"/>
            <a:ext cx="8820000" cy="548640"/>
          </a:xfrm>
        </p:spPr>
        <p:txBody>
          <a:bodyPr lIns="0" tIns="0"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40000" y="548640"/>
            <a:ext cx="8820000" cy="441960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77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548640"/>
            <a:ext cx="8820000" cy="44196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40000" y="1011936"/>
            <a:ext cx="8820000" cy="548640"/>
          </a:xfrm>
        </p:spPr>
        <p:txBody>
          <a:bodyPr lIns="0" tIns="0"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689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33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548640"/>
            <a:ext cx="8915400" cy="44196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40000" y="1463040"/>
            <a:ext cx="4328160" cy="4525963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rgbClr val="969696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rgbClr val="969696"/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5257800" y="1463040"/>
            <a:ext cx="4206240" cy="4525963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rgbClr val="969696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rgbClr val="969696"/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4"/>
          </p:nvPr>
        </p:nvSpPr>
        <p:spPr>
          <a:xfrm>
            <a:off x="540000" y="1011936"/>
            <a:ext cx="8915400" cy="435864"/>
          </a:xfrm>
        </p:spPr>
        <p:txBody>
          <a:bodyPr lIns="0" tIns="0"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43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5000" y="600000"/>
            <a:ext cx="8736000" cy="5669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5000" y="1152000"/>
            <a:ext cx="8736000" cy="528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33775"/>
            <a:ext cx="2311400" cy="365125"/>
          </a:xfrm>
          <a:prstGeom prst="rect">
            <a:avLst/>
          </a:prstGeom>
        </p:spPr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84999" y="1801476"/>
            <a:ext cx="8736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000" y="6398400"/>
            <a:ext cx="8271900" cy="23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53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548640"/>
            <a:ext cx="8820000" cy="896112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/>
          <a:p>
            <a:r>
              <a:rPr lang="en-US" dirty="0" smtClean="0"/>
              <a:t>Page Title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463040"/>
            <a:ext cx="8820000" cy="452596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540000" y="6492240"/>
            <a:ext cx="8826500" cy="20320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0" y="0"/>
            <a:ext cx="9925200" cy="182880"/>
          </a:xfrm>
          <a:prstGeom prst="rect">
            <a:avLst/>
          </a:prstGeom>
          <a:solidFill>
            <a:srgbClr val="003F7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15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3" r:id="rId3"/>
    <p:sldLayoutId id="2147483658" r:id="rId4"/>
    <p:sldLayoutId id="2147483657" r:id="rId5"/>
    <p:sldLayoutId id="2147483654" r:id="rId6"/>
    <p:sldLayoutId id="2147483655" r:id="rId7"/>
    <p:sldLayoutId id="2147483652" r:id="rId8"/>
    <p:sldLayoutId id="2147483659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buFontTx/>
        <a:buNone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spcBef>
          <a:spcPts val="0"/>
        </a:spcBef>
        <a:buFontTx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" indent="-137160" algn="l" defTabSz="914400" rtl="0" eaLnBrk="1" latinLnBrk="0" hangingPunct="1">
        <a:spcBef>
          <a:spcPts val="0"/>
        </a:spcBef>
        <a:buFont typeface="Lucida Grande"/>
        <a:buChar char="&gt;"/>
        <a:defRPr sz="15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457200" indent="-137160" algn="l" defTabSz="914400" rtl="0" eaLnBrk="1" latinLnBrk="0" hangingPunct="1">
        <a:spcBef>
          <a:spcPts val="0"/>
        </a:spcBef>
        <a:buFont typeface="Lucida Grande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39275" y="548640"/>
            <a:ext cx="8915400" cy="44196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539275" y="1011936"/>
            <a:ext cx="891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90672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38771" y="3657600"/>
            <a:ext cx="8420100" cy="1325400"/>
          </a:xfrm>
          <a:prstGeom prst="rect">
            <a:avLst/>
          </a:prstGeom>
        </p:spPr>
        <p:txBody>
          <a:bodyPr vert="horz" lIns="0" tIns="0" rIns="91440" bIns="45720" rtlCol="0" anchor="t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UNFINISHED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BUSINESS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H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IV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Among Gay and Bisexual Men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and Other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Men Who Have Sex With Men</a:t>
            </a:r>
          </a:p>
          <a:p>
            <a:pPr>
              <a:lnSpc>
                <a:spcPts val="3080"/>
              </a:lnSpc>
            </a:pPr>
            <a:endParaRPr lang="en-US" dirty="0">
              <a:solidFill>
                <a:srgbClr val="809FB9"/>
              </a:solidFill>
              <a:latin typeface="Arial" pitchFamily="34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547915" y="5184648"/>
            <a:ext cx="6934200" cy="637032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Tx/>
              <a:buNone/>
              <a:defRPr sz="18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0"/>
              </a:spcBef>
              <a:buFontTx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0"/>
              </a:spcBef>
              <a:buFont typeface="Lucida Grande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0"/>
              </a:spcBef>
              <a:buFont typeface="Lucida Grande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809FB9"/>
                </a:solidFill>
              </a:rPr>
              <a:t>SIDE EVENT to the Civil Society Hearings on HIV and AIDS</a:t>
            </a:r>
          </a:p>
          <a:p>
            <a:r>
              <a:rPr lang="en-US" sz="1200" dirty="0" smtClean="0">
                <a:solidFill>
                  <a:srgbClr val="809FB9"/>
                </a:solidFill>
              </a:rPr>
              <a:t>5 April 2016</a:t>
            </a:r>
          </a:p>
          <a:p>
            <a:r>
              <a:rPr lang="en-US" sz="1200" dirty="0" smtClean="0">
                <a:solidFill>
                  <a:srgbClr val="809FB9"/>
                </a:solidFill>
              </a:rPr>
              <a:t>New York </a:t>
            </a:r>
          </a:p>
        </p:txBody>
      </p:sp>
      <p:pic>
        <p:nvPicPr>
          <p:cNvPr id="9" name="Picture 8" descr="GF-Logo-PrimaryLogo-rgb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6217200"/>
            <a:ext cx="2340000" cy="277808"/>
          </a:xfrm>
          <a:prstGeom prst="rect">
            <a:avLst/>
          </a:prstGeom>
        </p:spPr>
      </p:pic>
      <p:pic>
        <p:nvPicPr>
          <p:cNvPr id="3" name="Picture 2" descr="GF-PowerpointCover-Graphic_RGB2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2952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11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Total resources in the fight against HIV and AIDS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085829648"/>
              </p:ext>
            </p:extLst>
          </p:nvPr>
        </p:nvGraphicFramePr>
        <p:xfrm>
          <a:off x="367381" y="1972974"/>
          <a:ext cx="3276364" cy="3510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/>
          <p:nvPr>
            <p:extLst/>
          </p:nvPr>
        </p:nvGraphicFramePr>
        <p:xfrm>
          <a:off x="3018533" y="2219497"/>
          <a:ext cx="3276364" cy="3510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Rectangle 16"/>
          <p:cNvSpPr/>
          <p:nvPr/>
        </p:nvSpPr>
        <p:spPr>
          <a:xfrm>
            <a:off x="3643745" y="5589075"/>
            <a:ext cx="4953000" cy="1757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542" dirty="0"/>
              <a:t>Source : UNAIDS report on the global AIDS epidemic 2013, Global Tuberculosis report 2013, World Malaria report 2013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14400" y="1295400"/>
            <a:ext cx="1905001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50" b="1" dirty="0"/>
              <a:t>HIV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55320" y="1981200"/>
            <a:ext cx="4114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Rapidly increased external investment in HIV from 2000 onwards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Proportion of total investment from domestic sources increasing year on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External resourcing a becoming lessor proportion of overall investment over time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0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548640"/>
            <a:ext cx="8820000" cy="1051560"/>
          </a:xfrm>
        </p:spPr>
        <p:txBody>
          <a:bodyPr/>
          <a:lstStyle/>
          <a:p>
            <a:r>
              <a:rPr lang="en-US" sz="3200" dirty="0" smtClean="0"/>
              <a:t>Investment in program for gay, bisexual and other men who have sex with men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820000" cy="45259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Remains almost exclusively from external donors</a:t>
            </a:r>
          </a:p>
          <a:p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Limited if any from domestic resources in the vast majority of contexts – varying by region however</a:t>
            </a:r>
          </a:p>
          <a:p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Disaggregated data detailing exact focus of the investments from either source is not generally available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2635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548640"/>
            <a:ext cx="8820000" cy="1051560"/>
          </a:xfrm>
        </p:spPr>
        <p:txBody>
          <a:bodyPr/>
          <a:lstStyle/>
          <a:p>
            <a:r>
              <a:rPr lang="en-US" sz="3200" dirty="0" smtClean="0"/>
              <a:t>The Global Fund – Key Populations Investment Tracking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820000" cy="47545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Commenced detailed investment tracking across all interventions recommended in the WHO Key Populations Consolidated Guidelines in mid 2015</a:t>
            </a:r>
          </a:p>
          <a:p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Review will include budget analysis of all HIV and HIV/TB grants signed under the new funding model. Full analysis to be finalized in May/June.</a:t>
            </a:r>
          </a:p>
          <a:p>
            <a:r>
              <a:rPr lang="en-US" b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Includes focus on programs for:</a:t>
            </a:r>
          </a:p>
          <a:p>
            <a:pPr marL="742950" lvl="4" indent="-285750"/>
            <a:r>
              <a:rPr lang="en-US" sz="1400" dirty="0" smtClean="0"/>
              <a:t>gay, bisexual and other men who have sex with men</a:t>
            </a:r>
          </a:p>
          <a:p>
            <a:pPr marL="742950" lvl="4" indent="-285750"/>
            <a:r>
              <a:rPr lang="en-US" sz="1400" dirty="0" smtClean="0"/>
              <a:t>Trans* communities</a:t>
            </a:r>
          </a:p>
          <a:p>
            <a:pPr marL="742950" lvl="4" indent="-285750"/>
            <a:r>
              <a:rPr lang="en-US" sz="1400" dirty="0" smtClean="0"/>
              <a:t>People who inject drugs</a:t>
            </a:r>
          </a:p>
          <a:p>
            <a:pPr marL="742950" lvl="4" indent="-285750"/>
            <a:r>
              <a:rPr lang="en-US" sz="1400" dirty="0" smtClean="0"/>
              <a:t>Sex workers</a:t>
            </a:r>
          </a:p>
          <a:p>
            <a:pPr lvl="4" indent="0">
              <a:buNone/>
            </a:pPr>
            <a:endParaRPr lang="en-US" dirty="0" smtClean="0"/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800" b="1" dirty="0" smtClean="0"/>
              <a:t>Does not include treatment – at this stage</a:t>
            </a:r>
          </a:p>
          <a:p>
            <a:pPr lvl="2"/>
            <a:endParaRPr lang="en-US" sz="1800" b="1" dirty="0" smtClean="0"/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800" b="1" dirty="0" smtClean="0"/>
              <a:t>Current </a:t>
            </a:r>
            <a:r>
              <a:rPr lang="en-US" sz="1800" b="1" u="sng" dirty="0" smtClean="0"/>
              <a:t>provisional estimate </a:t>
            </a:r>
            <a:r>
              <a:rPr lang="en-US" sz="1800" b="1" dirty="0" smtClean="0"/>
              <a:t>of investment in programs for gay</a:t>
            </a:r>
            <a:r>
              <a:rPr lang="en-US" sz="1800" b="1" dirty="0"/>
              <a:t>, bisexual and other men who have sex with </a:t>
            </a:r>
            <a:r>
              <a:rPr lang="en-US" sz="1800" b="1" dirty="0" smtClean="0"/>
              <a:t>men is 7-9% of all HIV funding </a:t>
            </a:r>
            <a:r>
              <a:rPr lang="en-US" sz="1800" b="1" dirty="0"/>
              <a:t>n</a:t>
            </a:r>
            <a:r>
              <a:rPr lang="en-US" sz="1800" b="1" dirty="0" smtClean="0"/>
              <a:t>et of treatment costs. 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9563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548640"/>
            <a:ext cx="8820000" cy="1051560"/>
          </a:xfrm>
        </p:spPr>
        <p:txBody>
          <a:bodyPr/>
          <a:lstStyle/>
          <a:p>
            <a:r>
              <a:rPr lang="en-US" sz="3200" dirty="0" smtClean="0"/>
              <a:t>The Global Fund – Strategy 2017-2022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820000" cy="49831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Incorporates as key sub-objective aim to scale up programs for key populations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Proposed to the GF Board:</a:t>
            </a:r>
          </a:p>
          <a:p>
            <a:endParaRPr lang="en-US" sz="2000" dirty="0" smtClean="0"/>
          </a:p>
          <a:p>
            <a:pPr marL="560070" lvl="3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 corporate KPI which aims to measure scale up of prevention and treatment access fro Key Populations</a:t>
            </a:r>
          </a:p>
          <a:p>
            <a:pPr marL="560070" lvl="3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corporate KPI which measure the ‘proportion’ of a countries allocation to key population programming</a:t>
            </a:r>
          </a:p>
          <a:p>
            <a:pPr marL="560070" lvl="3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</a:t>
            </a:r>
            <a:r>
              <a:rPr lang="en-US" sz="1600" dirty="0" smtClean="0">
                <a:solidFill>
                  <a:schemeClr val="tx1"/>
                </a:solidFill>
              </a:rPr>
              <a:t>orporate KPI which measures increases in domestic resourcing of evidence informed programs for key populations</a:t>
            </a:r>
          </a:p>
          <a:p>
            <a:pPr marL="560070" lvl="3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Changes to counterpart financing requirements and focus of proposal obligations to incentivize and require increased focus on key populations including those that address human rights related barriers</a:t>
            </a:r>
          </a:p>
          <a:p>
            <a:pPr marL="560070" lvl="3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800" b="1" dirty="0" smtClean="0"/>
              <a:t>Push for increased investment and focus on community based monitoring of GF supported programs and community implemented and based surveys to track progress and measure quality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144215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 GF">
      <a:dk1>
        <a:sysClr val="windowText" lastClr="000000"/>
      </a:dk1>
      <a:lt1>
        <a:sysClr val="window" lastClr="FFFFFF"/>
      </a:lt1>
      <a:dk2>
        <a:srgbClr val="E0DED8"/>
      </a:dk2>
      <a:lt2>
        <a:srgbClr val="003F72"/>
      </a:lt2>
      <a:accent1>
        <a:srgbClr val="6E2C6B"/>
      </a:accent1>
      <a:accent2>
        <a:srgbClr val="9A996E"/>
      </a:accent2>
      <a:accent3>
        <a:srgbClr val="00B0CA"/>
      </a:accent3>
      <a:accent4>
        <a:srgbClr val="DA39AF"/>
      </a:accent4>
      <a:accent5>
        <a:srgbClr val="69BE28"/>
      </a:accent5>
      <a:accent6>
        <a:srgbClr val="00B9E4"/>
      </a:accent6>
      <a:hlink>
        <a:srgbClr val="E17F45"/>
      </a:hlink>
      <a:folHlink>
        <a:srgbClr val="C6A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2 GF">
    <a:dk1>
      <a:sysClr val="windowText" lastClr="000000"/>
    </a:dk1>
    <a:lt1>
      <a:sysClr val="window" lastClr="FFFFFF"/>
    </a:lt1>
    <a:dk2>
      <a:srgbClr val="E0DED8"/>
    </a:dk2>
    <a:lt2>
      <a:srgbClr val="005AAA"/>
    </a:lt2>
    <a:accent1>
      <a:srgbClr val="CD202C"/>
    </a:accent1>
    <a:accent2>
      <a:srgbClr val="FFAA22"/>
    </a:accent2>
    <a:accent3>
      <a:srgbClr val="FF7F45"/>
    </a:accent3>
    <a:accent4>
      <a:srgbClr val="C6AC00"/>
    </a:accent4>
    <a:accent5>
      <a:srgbClr val="69BE28"/>
    </a:accent5>
    <a:accent6>
      <a:srgbClr val="00B9E4"/>
    </a:accent6>
    <a:hlink>
      <a:srgbClr val="000000"/>
    </a:hlink>
    <a:folHlink>
      <a:srgbClr val="00000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2 GF">
    <a:dk1>
      <a:sysClr val="windowText" lastClr="000000"/>
    </a:dk1>
    <a:lt1>
      <a:sysClr val="window" lastClr="FFFFFF"/>
    </a:lt1>
    <a:dk2>
      <a:srgbClr val="E0DED8"/>
    </a:dk2>
    <a:lt2>
      <a:srgbClr val="005AAA"/>
    </a:lt2>
    <a:accent1>
      <a:srgbClr val="CD202C"/>
    </a:accent1>
    <a:accent2>
      <a:srgbClr val="FFAA22"/>
    </a:accent2>
    <a:accent3>
      <a:srgbClr val="FF7F45"/>
    </a:accent3>
    <a:accent4>
      <a:srgbClr val="C6AC00"/>
    </a:accent4>
    <a:accent5>
      <a:srgbClr val="69BE28"/>
    </a:accent5>
    <a:accent6>
      <a:srgbClr val="00B9E4"/>
    </a:accent6>
    <a:hlink>
      <a:srgbClr val="000000"/>
    </a:hlink>
    <a:folHlink>
      <a:srgbClr val="00000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6E877A330F5F4D8179FC102B706CF3" ma:contentTypeVersion="0" ma:contentTypeDescription="Create a new document." ma:contentTypeScope="" ma:versionID="7e40aa3e366fb4b73df27cb4e155000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FF028B-C3DB-4BF0-8461-2DCF92D8621D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C891BB9-C088-4BD6-AA7E-014B33DD71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3997E3-DD69-4D99-82E9-9BE7CB5845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2818</TotalTime>
  <Words>392</Words>
  <Application>Microsoft Macintosh PowerPoint</Application>
  <PresentationFormat>A4 Paper (210x297 mm)</PresentationFormat>
  <Paragraphs>45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Lucida Grande</vt:lpstr>
      <vt:lpstr>Office Theme</vt:lpstr>
      <vt:lpstr>PowerPoint Presentation</vt:lpstr>
      <vt:lpstr>Total resources in the fight against HIV and AIDS</vt:lpstr>
      <vt:lpstr>Investment in program for gay, bisexual and other men who have sex with men</vt:lpstr>
      <vt:lpstr>The Global Fund – Key Populations Investment Tracking</vt:lpstr>
      <vt:lpstr>The Global Fund – Strategy 2017-2022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Fund Core Presentation</dc:title>
  <dc:creator>.</dc:creator>
  <cp:lastModifiedBy>Patrick Hazelton</cp:lastModifiedBy>
  <cp:revision>76</cp:revision>
  <cp:lastPrinted>2014-09-25T16:08:26Z</cp:lastPrinted>
  <dcterms:created xsi:type="dcterms:W3CDTF">2014-09-23T18:19:09Z</dcterms:created>
  <dcterms:modified xsi:type="dcterms:W3CDTF">2016-04-05T14:11:42Z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0x010100D56E877A330F5F4D8179FC102B706CF3</vt:lpwstr>
  </property>
</Properties>
</file>